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31"/>
  </p:notesMasterIdLst>
  <p:sldIdLst>
    <p:sldId id="298" r:id="rId2"/>
    <p:sldId id="300" r:id="rId3"/>
    <p:sldId id="338" r:id="rId4"/>
    <p:sldId id="323" r:id="rId5"/>
    <p:sldId id="322" r:id="rId6"/>
    <p:sldId id="301" r:id="rId7"/>
    <p:sldId id="319" r:id="rId8"/>
    <p:sldId id="326" r:id="rId9"/>
    <p:sldId id="321" r:id="rId10"/>
    <p:sldId id="324" r:id="rId11"/>
    <p:sldId id="306" r:id="rId12"/>
    <p:sldId id="307" r:id="rId13"/>
    <p:sldId id="308" r:id="rId14"/>
    <p:sldId id="327" r:id="rId15"/>
    <p:sldId id="328" r:id="rId16"/>
    <p:sldId id="311" r:id="rId17"/>
    <p:sldId id="329" r:id="rId18"/>
    <p:sldId id="330" r:id="rId19"/>
    <p:sldId id="331" r:id="rId20"/>
    <p:sldId id="332" r:id="rId21"/>
    <p:sldId id="333" r:id="rId22"/>
    <p:sldId id="325" r:id="rId23"/>
    <p:sldId id="302" r:id="rId24"/>
    <p:sldId id="335" r:id="rId25"/>
    <p:sldId id="337" r:id="rId26"/>
    <p:sldId id="320" r:id="rId27"/>
    <p:sldId id="256" r:id="rId28"/>
    <p:sldId id="257" r:id="rId29"/>
    <p:sldId id="33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CDA"/>
    <a:srgbClr val="00498C"/>
    <a:srgbClr val="A7BDDD"/>
    <a:srgbClr val="D2C300"/>
    <a:srgbClr val="FEED00"/>
    <a:srgbClr val="475C6D"/>
    <a:srgbClr val="B9C1C7"/>
    <a:srgbClr val="2C3944"/>
    <a:srgbClr val="768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2" autoAdjust="0"/>
    <p:restoredTop sz="86553" autoAdjust="0"/>
  </p:normalViewPr>
  <p:slideViewPr>
    <p:cSldViewPr snapToGrid="0" snapToObjects="1">
      <p:cViewPr varScale="1">
        <p:scale>
          <a:sx n="45" d="100"/>
          <a:sy n="45" d="100"/>
        </p:scale>
        <p:origin x="92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62BF1-4D9E-F74D-B111-7047171C00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4D03F7-ABE7-9E42-89C3-24FE89167B4C}">
      <dgm:prSet phldrT="[Text]" custT="1"/>
      <dgm:spPr>
        <a:solidFill>
          <a:srgbClr val="7EBCDA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identify key changes made in response to COVID-19</a:t>
          </a:r>
        </a:p>
      </dgm:t>
    </dgm:pt>
    <dgm:pt modelId="{259732F2-E03D-F047-957A-8C29B899D1E5}" type="parTrans" cxnId="{C94BC244-F2C5-EF45-9F7D-A4358A06E1D9}">
      <dgm:prSet/>
      <dgm:spPr/>
      <dgm:t>
        <a:bodyPr/>
        <a:lstStyle/>
        <a:p>
          <a:endParaRPr lang="en-GB"/>
        </a:p>
      </dgm:t>
    </dgm:pt>
    <dgm:pt modelId="{6CD933C6-0CB7-3E48-9C2A-A56184FD8F2B}" type="sibTrans" cxnId="{C94BC244-F2C5-EF45-9F7D-A4358A06E1D9}">
      <dgm:prSet/>
      <dgm:spPr/>
      <dgm:t>
        <a:bodyPr/>
        <a:lstStyle/>
        <a:p>
          <a:endParaRPr lang="en-GB"/>
        </a:p>
      </dgm:t>
    </dgm:pt>
    <dgm:pt modelId="{CF2219C0-CB67-7C47-9058-34E638456FF3}">
      <dgm:prSet phldrT="[Text]" custT="1"/>
      <dgm:spPr>
        <a:solidFill>
          <a:srgbClr val="7EBCDA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evaluate the impact of these changes on staff, service users, digital and leadership</a:t>
          </a:r>
        </a:p>
      </dgm:t>
    </dgm:pt>
    <dgm:pt modelId="{4621EB19-8A0C-A24D-82E2-6E266B3F3E0E}" type="parTrans" cxnId="{46017369-C24F-3B46-A908-54C4B53FCA97}">
      <dgm:prSet/>
      <dgm:spPr/>
      <dgm:t>
        <a:bodyPr/>
        <a:lstStyle/>
        <a:p>
          <a:endParaRPr lang="en-GB"/>
        </a:p>
      </dgm:t>
    </dgm:pt>
    <dgm:pt modelId="{0348667A-FEF0-4C49-BE13-1A561E2466D0}" type="sibTrans" cxnId="{46017369-C24F-3B46-A908-54C4B53FCA97}">
      <dgm:prSet/>
      <dgm:spPr/>
      <dgm:t>
        <a:bodyPr/>
        <a:lstStyle/>
        <a:p>
          <a:endParaRPr lang="en-GB"/>
        </a:p>
      </dgm:t>
    </dgm:pt>
    <dgm:pt modelId="{A2E1435D-54F5-9249-95FA-9B4397D370A8}">
      <dgm:prSet custT="1"/>
      <dgm:spPr>
        <a:solidFill>
          <a:srgbClr val="7EBCDA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capture our organisational learning and ascertain the sustainability of these changes post-COVID-19</a:t>
          </a:r>
        </a:p>
      </dgm:t>
    </dgm:pt>
    <dgm:pt modelId="{9578943C-D51F-2F45-8BBB-D2C0E9E49BCC}" type="parTrans" cxnId="{096FFF62-A3D2-044E-AB32-083AD1FB0D2D}">
      <dgm:prSet/>
      <dgm:spPr/>
      <dgm:t>
        <a:bodyPr/>
        <a:lstStyle/>
        <a:p>
          <a:endParaRPr lang="en-GB"/>
        </a:p>
      </dgm:t>
    </dgm:pt>
    <dgm:pt modelId="{D04C1A9C-B761-0043-8E9B-76EAB97E3425}" type="sibTrans" cxnId="{096FFF62-A3D2-044E-AB32-083AD1FB0D2D}">
      <dgm:prSet/>
      <dgm:spPr/>
      <dgm:t>
        <a:bodyPr/>
        <a:lstStyle/>
        <a:p>
          <a:endParaRPr lang="en-GB"/>
        </a:p>
      </dgm:t>
    </dgm:pt>
    <dgm:pt modelId="{72F46511-F1A6-4B46-9F34-10606F5395D3}">
      <dgm:prSet custT="1"/>
      <dgm:spPr>
        <a:solidFill>
          <a:srgbClr val="7EBCDA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conduct the evaluation within a short (4 week) timeframe to facilitate acting upon lessons learnt prior to the arrival of the ‘new normal’ </a:t>
          </a:r>
        </a:p>
      </dgm:t>
    </dgm:pt>
    <dgm:pt modelId="{C4BE5BA1-9754-B945-B398-8EA2A82040F9}" type="parTrans" cxnId="{4F9FD0A0-22DD-0E42-8F80-FE4F0333046D}">
      <dgm:prSet/>
      <dgm:spPr/>
      <dgm:t>
        <a:bodyPr/>
        <a:lstStyle/>
        <a:p>
          <a:endParaRPr lang="en-GB"/>
        </a:p>
      </dgm:t>
    </dgm:pt>
    <dgm:pt modelId="{0DC2A05B-A354-4F45-8258-8096CA4A69F8}" type="sibTrans" cxnId="{4F9FD0A0-22DD-0E42-8F80-FE4F0333046D}">
      <dgm:prSet/>
      <dgm:spPr/>
      <dgm:t>
        <a:bodyPr/>
        <a:lstStyle/>
        <a:p>
          <a:endParaRPr lang="en-GB"/>
        </a:p>
      </dgm:t>
    </dgm:pt>
    <dgm:pt modelId="{FCDF7B94-977A-9F48-9A08-DBC2F91B73F1}" type="pres">
      <dgm:prSet presAssocID="{D2462BF1-4D9E-F74D-B111-7047171C0048}" presName="linear" presStyleCnt="0">
        <dgm:presLayoutVars>
          <dgm:animLvl val="lvl"/>
          <dgm:resizeHandles val="exact"/>
        </dgm:presLayoutVars>
      </dgm:prSet>
      <dgm:spPr/>
    </dgm:pt>
    <dgm:pt modelId="{6F1AD326-58CC-1E4E-99BA-8E48A45A3090}" type="pres">
      <dgm:prSet presAssocID="{5D4D03F7-ABE7-9E42-89C3-24FE89167B4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32AFC31-58EC-B94F-92F9-5C269A65AA54}" type="pres">
      <dgm:prSet presAssocID="{6CD933C6-0CB7-3E48-9C2A-A56184FD8F2B}" presName="spacer" presStyleCnt="0"/>
      <dgm:spPr/>
    </dgm:pt>
    <dgm:pt modelId="{02E9804D-7076-1A48-9ECF-2A75C26468EA}" type="pres">
      <dgm:prSet presAssocID="{CF2219C0-CB67-7C47-9058-34E638456F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FC88FE0-C8F2-2243-A7DD-AB6FE65731F4}" type="pres">
      <dgm:prSet presAssocID="{0348667A-FEF0-4C49-BE13-1A561E2466D0}" presName="spacer" presStyleCnt="0"/>
      <dgm:spPr/>
    </dgm:pt>
    <dgm:pt modelId="{A3C19AB9-3C98-F646-B455-C2636CCF7DD2}" type="pres">
      <dgm:prSet presAssocID="{A2E1435D-54F5-9249-95FA-9B4397D370A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569422D-9D15-F24E-AA60-E60E2B71649D}" type="pres">
      <dgm:prSet presAssocID="{D04C1A9C-B761-0043-8E9B-76EAB97E3425}" presName="spacer" presStyleCnt="0"/>
      <dgm:spPr/>
    </dgm:pt>
    <dgm:pt modelId="{872328BB-FC34-4F40-A67B-1C7FCCD51BEC}" type="pres">
      <dgm:prSet presAssocID="{72F46511-F1A6-4B46-9F34-10606F5395D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5FACF0C-83DB-964F-B72B-20F2423819EF}" type="presOf" srcId="{5D4D03F7-ABE7-9E42-89C3-24FE89167B4C}" destId="{6F1AD326-58CC-1E4E-99BA-8E48A45A3090}" srcOrd="0" destOrd="0" presId="urn:microsoft.com/office/officeart/2005/8/layout/vList2"/>
    <dgm:cxn modelId="{987DE713-21C3-6F49-AAF2-8A84078EF751}" type="presOf" srcId="{72F46511-F1A6-4B46-9F34-10606F5395D3}" destId="{872328BB-FC34-4F40-A67B-1C7FCCD51BEC}" srcOrd="0" destOrd="0" presId="urn:microsoft.com/office/officeart/2005/8/layout/vList2"/>
    <dgm:cxn modelId="{096FFF62-A3D2-044E-AB32-083AD1FB0D2D}" srcId="{D2462BF1-4D9E-F74D-B111-7047171C0048}" destId="{A2E1435D-54F5-9249-95FA-9B4397D370A8}" srcOrd="2" destOrd="0" parTransId="{9578943C-D51F-2F45-8BBB-D2C0E9E49BCC}" sibTransId="{D04C1A9C-B761-0043-8E9B-76EAB97E3425}"/>
    <dgm:cxn modelId="{C94BC244-F2C5-EF45-9F7D-A4358A06E1D9}" srcId="{D2462BF1-4D9E-F74D-B111-7047171C0048}" destId="{5D4D03F7-ABE7-9E42-89C3-24FE89167B4C}" srcOrd="0" destOrd="0" parTransId="{259732F2-E03D-F047-957A-8C29B899D1E5}" sibTransId="{6CD933C6-0CB7-3E48-9C2A-A56184FD8F2B}"/>
    <dgm:cxn modelId="{12FD6B46-6C04-6142-9486-EF04B781AE79}" type="presOf" srcId="{CF2219C0-CB67-7C47-9058-34E638456FF3}" destId="{02E9804D-7076-1A48-9ECF-2A75C26468EA}" srcOrd="0" destOrd="0" presId="urn:microsoft.com/office/officeart/2005/8/layout/vList2"/>
    <dgm:cxn modelId="{46017369-C24F-3B46-A908-54C4B53FCA97}" srcId="{D2462BF1-4D9E-F74D-B111-7047171C0048}" destId="{CF2219C0-CB67-7C47-9058-34E638456FF3}" srcOrd="1" destOrd="0" parTransId="{4621EB19-8A0C-A24D-82E2-6E266B3F3E0E}" sibTransId="{0348667A-FEF0-4C49-BE13-1A561E2466D0}"/>
    <dgm:cxn modelId="{C0040A87-FE68-5940-BA4C-B75CA9C6B340}" type="presOf" srcId="{A2E1435D-54F5-9249-95FA-9B4397D370A8}" destId="{A3C19AB9-3C98-F646-B455-C2636CCF7DD2}" srcOrd="0" destOrd="0" presId="urn:microsoft.com/office/officeart/2005/8/layout/vList2"/>
    <dgm:cxn modelId="{4F9FD0A0-22DD-0E42-8F80-FE4F0333046D}" srcId="{D2462BF1-4D9E-F74D-B111-7047171C0048}" destId="{72F46511-F1A6-4B46-9F34-10606F5395D3}" srcOrd="3" destOrd="0" parTransId="{C4BE5BA1-9754-B945-B398-8EA2A82040F9}" sibTransId="{0DC2A05B-A354-4F45-8258-8096CA4A69F8}"/>
    <dgm:cxn modelId="{A47A6EFB-CD77-4049-9EA6-6BBA95E55117}" type="presOf" srcId="{D2462BF1-4D9E-F74D-B111-7047171C0048}" destId="{FCDF7B94-977A-9F48-9A08-DBC2F91B73F1}" srcOrd="0" destOrd="0" presId="urn:microsoft.com/office/officeart/2005/8/layout/vList2"/>
    <dgm:cxn modelId="{BB951206-F95A-7244-A898-456CE20207A0}" type="presParOf" srcId="{FCDF7B94-977A-9F48-9A08-DBC2F91B73F1}" destId="{6F1AD326-58CC-1E4E-99BA-8E48A45A3090}" srcOrd="0" destOrd="0" presId="urn:microsoft.com/office/officeart/2005/8/layout/vList2"/>
    <dgm:cxn modelId="{6E5F2393-16E3-3746-AAB4-AE9FFF8B0707}" type="presParOf" srcId="{FCDF7B94-977A-9F48-9A08-DBC2F91B73F1}" destId="{B32AFC31-58EC-B94F-92F9-5C269A65AA54}" srcOrd="1" destOrd="0" presId="urn:microsoft.com/office/officeart/2005/8/layout/vList2"/>
    <dgm:cxn modelId="{C2D73DD2-2873-9D4D-BD9F-C8FDA1531072}" type="presParOf" srcId="{FCDF7B94-977A-9F48-9A08-DBC2F91B73F1}" destId="{02E9804D-7076-1A48-9ECF-2A75C26468EA}" srcOrd="2" destOrd="0" presId="urn:microsoft.com/office/officeart/2005/8/layout/vList2"/>
    <dgm:cxn modelId="{0A5D280C-623E-5142-BF4C-4EC4507DD85F}" type="presParOf" srcId="{FCDF7B94-977A-9F48-9A08-DBC2F91B73F1}" destId="{0FC88FE0-C8F2-2243-A7DD-AB6FE65731F4}" srcOrd="3" destOrd="0" presId="urn:microsoft.com/office/officeart/2005/8/layout/vList2"/>
    <dgm:cxn modelId="{68BD5221-2D85-D849-B10E-3EEA33445421}" type="presParOf" srcId="{FCDF7B94-977A-9F48-9A08-DBC2F91B73F1}" destId="{A3C19AB9-3C98-F646-B455-C2636CCF7DD2}" srcOrd="4" destOrd="0" presId="urn:microsoft.com/office/officeart/2005/8/layout/vList2"/>
    <dgm:cxn modelId="{5937B25C-F615-8C4C-9C1E-FC5C39313F51}" type="presParOf" srcId="{FCDF7B94-977A-9F48-9A08-DBC2F91B73F1}" destId="{E569422D-9D15-F24E-AA60-E60E2B71649D}" srcOrd="5" destOrd="0" presId="urn:microsoft.com/office/officeart/2005/8/layout/vList2"/>
    <dgm:cxn modelId="{F8C1D475-3CF2-734C-85D9-084C50BBDB9D}" type="presParOf" srcId="{FCDF7B94-977A-9F48-9A08-DBC2F91B73F1}" destId="{872328BB-FC34-4F40-A67B-1C7FCCD51B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8D2CD5-A2B0-204A-92C1-A6A28677A743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406506-C95B-9240-A6C4-91CC1B7FCFAA}">
      <dgm:prSet phldrT="[Text]" custT="1"/>
      <dgm:spPr>
        <a:solidFill>
          <a:srgbClr val="00498C"/>
        </a:solidFill>
      </dgm:spPr>
      <dgm:t>
        <a:bodyPr/>
        <a:lstStyle/>
        <a:p>
          <a:r>
            <a:rPr lang="en-GB" sz="2800" dirty="0">
              <a:latin typeface="Arial" panose="020B0604020202020204" pitchFamily="34" charset="0"/>
              <a:cs typeface="Arial" panose="020B0604020202020204" pitchFamily="34" charset="0"/>
            </a:rPr>
            <a:t>1096 </a:t>
          </a:r>
        </a:p>
        <a:p>
          <a:r>
            <a:rPr lang="en-GB" sz="2800" dirty="0">
              <a:latin typeface="Arial" panose="020B0604020202020204" pitchFamily="34" charset="0"/>
              <a:cs typeface="Arial" panose="020B0604020202020204" pitchFamily="34" charset="0"/>
            </a:rPr>
            <a:t>Responses</a:t>
          </a:r>
        </a:p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(28 April – 13 May 2020)</a:t>
          </a:r>
        </a:p>
      </dgm:t>
    </dgm:pt>
    <dgm:pt modelId="{E8A09879-AFAE-744F-80E7-8F2E26EE6693}" type="parTrans" cxnId="{E429F771-A46C-2841-B8F9-5A11EDFE7C7F}">
      <dgm:prSet/>
      <dgm:spPr/>
      <dgm:t>
        <a:bodyPr/>
        <a:lstStyle/>
        <a:p>
          <a:endParaRPr lang="en-GB"/>
        </a:p>
      </dgm:t>
    </dgm:pt>
    <dgm:pt modelId="{BE384821-DFA1-9449-AD77-89C8B981B48C}" type="sibTrans" cxnId="{E429F771-A46C-2841-B8F9-5A11EDFE7C7F}">
      <dgm:prSet/>
      <dgm:spPr/>
      <dgm:t>
        <a:bodyPr/>
        <a:lstStyle/>
        <a:p>
          <a:endParaRPr lang="en-GB"/>
        </a:p>
      </dgm:t>
    </dgm:pt>
    <dgm:pt modelId="{8BFDEA17-55FF-5448-BA6D-A125D1082645}">
      <dgm:prSet phldrT="[Text]"/>
      <dgm:spPr>
        <a:solidFill>
          <a:srgbClr val="00498C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658</a:t>
          </a:r>
        </a:p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‘clinical’ staff</a:t>
          </a:r>
        </a:p>
      </dgm:t>
    </dgm:pt>
    <dgm:pt modelId="{150398B0-A89A-3742-A582-CB6BB291EC58}" type="parTrans" cxnId="{01678159-8D88-D444-AB03-410B5E1DBB1B}">
      <dgm:prSet/>
      <dgm:spPr>
        <a:ln>
          <a:solidFill>
            <a:srgbClr val="00498C"/>
          </a:solidFill>
        </a:ln>
      </dgm:spPr>
      <dgm:t>
        <a:bodyPr/>
        <a:lstStyle/>
        <a:p>
          <a:endParaRPr lang="en-GB"/>
        </a:p>
      </dgm:t>
    </dgm:pt>
    <dgm:pt modelId="{7E4C12B9-7AFF-1142-9C6F-C66C3F5B2629}" type="sibTrans" cxnId="{01678159-8D88-D444-AB03-410B5E1DBB1B}">
      <dgm:prSet/>
      <dgm:spPr/>
      <dgm:t>
        <a:bodyPr/>
        <a:lstStyle/>
        <a:p>
          <a:endParaRPr lang="en-GB"/>
        </a:p>
      </dgm:t>
    </dgm:pt>
    <dgm:pt modelId="{64FB5F82-0F58-DA4F-8E3D-2339149E70A2}">
      <dgm:prSet phldrT="[Text]"/>
      <dgm:spPr>
        <a:solidFill>
          <a:srgbClr val="00498C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376</a:t>
          </a:r>
        </a:p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‘non-clinical’ staff</a:t>
          </a:r>
        </a:p>
      </dgm:t>
    </dgm:pt>
    <dgm:pt modelId="{53D68E85-04EB-6347-8914-A38C1DD64D56}" type="parTrans" cxnId="{EAE6DE00-3B8A-1B44-AA12-F3C0DD03E685}">
      <dgm:prSet/>
      <dgm:spPr>
        <a:ln>
          <a:solidFill>
            <a:srgbClr val="00498C"/>
          </a:solidFill>
        </a:ln>
      </dgm:spPr>
      <dgm:t>
        <a:bodyPr/>
        <a:lstStyle/>
        <a:p>
          <a:endParaRPr lang="en-GB"/>
        </a:p>
      </dgm:t>
    </dgm:pt>
    <dgm:pt modelId="{5C6BD2E2-3838-A545-91C1-0ADBFD5C80D8}" type="sibTrans" cxnId="{EAE6DE00-3B8A-1B44-AA12-F3C0DD03E685}">
      <dgm:prSet/>
      <dgm:spPr/>
      <dgm:t>
        <a:bodyPr/>
        <a:lstStyle/>
        <a:p>
          <a:endParaRPr lang="en-GB"/>
        </a:p>
      </dgm:t>
    </dgm:pt>
    <dgm:pt modelId="{794D2182-7881-0F44-8581-205AA904ECD3}" type="pres">
      <dgm:prSet presAssocID="{EA8D2CD5-A2B0-204A-92C1-A6A28677A7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9FBE8-EEC4-7044-A1C6-2DFC2C379BCF}" type="pres">
      <dgm:prSet presAssocID="{F9406506-C95B-9240-A6C4-91CC1B7FCFAA}" presName="root1" presStyleCnt="0"/>
      <dgm:spPr/>
    </dgm:pt>
    <dgm:pt modelId="{DA1BE5F9-F0F8-2541-8FBA-F39721F64F62}" type="pres">
      <dgm:prSet presAssocID="{F9406506-C95B-9240-A6C4-91CC1B7FCFAA}" presName="LevelOneTextNode" presStyleLbl="node0" presStyleIdx="0" presStyleCnt="1" custLinFactNeighborX="-954" custLinFactNeighborY="703">
        <dgm:presLayoutVars>
          <dgm:chPref val="3"/>
        </dgm:presLayoutVars>
      </dgm:prSet>
      <dgm:spPr/>
    </dgm:pt>
    <dgm:pt modelId="{6623EFC3-4269-2F43-8D50-42A4CD3C0AE1}" type="pres">
      <dgm:prSet presAssocID="{F9406506-C95B-9240-A6C4-91CC1B7FCFAA}" presName="level2hierChild" presStyleCnt="0"/>
      <dgm:spPr/>
    </dgm:pt>
    <dgm:pt modelId="{27376ACF-EAB2-7540-9E1E-01C3A862B3A1}" type="pres">
      <dgm:prSet presAssocID="{150398B0-A89A-3742-A582-CB6BB291EC58}" presName="conn2-1" presStyleLbl="parChTrans1D2" presStyleIdx="0" presStyleCnt="2"/>
      <dgm:spPr/>
    </dgm:pt>
    <dgm:pt modelId="{E38384FC-C2EC-B448-ACD2-8A1FB647FED3}" type="pres">
      <dgm:prSet presAssocID="{150398B0-A89A-3742-A582-CB6BB291EC58}" presName="connTx" presStyleLbl="parChTrans1D2" presStyleIdx="0" presStyleCnt="2"/>
      <dgm:spPr/>
    </dgm:pt>
    <dgm:pt modelId="{74A8F16A-DF7C-3F47-B7BF-34EFD15F4AA3}" type="pres">
      <dgm:prSet presAssocID="{8BFDEA17-55FF-5448-BA6D-A125D1082645}" presName="root2" presStyleCnt="0"/>
      <dgm:spPr/>
    </dgm:pt>
    <dgm:pt modelId="{3BE5FFA2-2871-9044-B7D9-9F9A8029FCAF}" type="pres">
      <dgm:prSet presAssocID="{8BFDEA17-55FF-5448-BA6D-A125D1082645}" presName="LevelTwoTextNode" presStyleLbl="node2" presStyleIdx="0" presStyleCnt="2">
        <dgm:presLayoutVars>
          <dgm:chPref val="3"/>
        </dgm:presLayoutVars>
      </dgm:prSet>
      <dgm:spPr/>
    </dgm:pt>
    <dgm:pt modelId="{10CE2D1B-B9B6-D24D-B6BA-7D7E0CC4F06D}" type="pres">
      <dgm:prSet presAssocID="{8BFDEA17-55FF-5448-BA6D-A125D1082645}" presName="level3hierChild" presStyleCnt="0"/>
      <dgm:spPr/>
    </dgm:pt>
    <dgm:pt modelId="{312077B8-944C-A043-A3D8-01177C4E35C1}" type="pres">
      <dgm:prSet presAssocID="{53D68E85-04EB-6347-8914-A38C1DD64D56}" presName="conn2-1" presStyleLbl="parChTrans1D2" presStyleIdx="1" presStyleCnt="2"/>
      <dgm:spPr/>
    </dgm:pt>
    <dgm:pt modelId="{6D3C030A-6381-CC45-951F-A05FFF2DE442}" type="pres">
      <dgm:prSet presAssocID="{53D68E85-04EB-6347-8914-A38C1DD64D56}" presName="connTx" presStyleLbl="parChTrans1D2" presStyleIdx="1" presStyleCnt="2"/>
      <dgm:spPr/>
    </dgm:pt>
    <dgm:pt modelId="{A9EDFB93-28AA-D847-B9CD-15A4F2DAD2CA}" type="pres">
      <dgm:prSet presAssocID="{64FB5F82-0F58-DA4F-8E3D-2339149E70A2}" presName="root2" presStyleCnt="0"/>
      <dgm:spPr/>
    </dgm:pt>
    <dgm:pt modelId="{0CED7536-AE65-CD4C-8503-089F926C27DB}" type="pres">
      <dgm:prSet presAssocID="{64FB5F82-0F58-DA4F-8E3D-2339149E70A2}" presName="LevelTwoTextNode" presStyleLbl="node2" presStyleIdx="1" presStyleCnt="2">
        <dgm:presLayoutVars>
          <dgm:chPref val="3"/>
        </dgm:presLayoutVars>
      </dgm:prSet>
      <dgm:spPr/>
    </dgm:pt>
    <dgm:pt modelId="{D1D5F45E-A320-F943-92F9-4E9760C41C3F}" type="pres">
      <dgm:prSet presAssocID="{64FB5F82-0F58-DA4F-8E3D-2339149E70A2}" presName="level3hierChild" presStyleCnt="0"/>
      <dgm:spPr/>
    </dgm:pt>
  </dgm:ptLst>
  <dgm:cxnLst>
    <dgm:cxn modelId="{EAE6DE00-3B8A-1B44-AA12-F3C0DD03E685}" srcId="{F9406506-C95B-9240-A6C4-91CC1B7FCFAA}" destId="{64FB5F82-0F58-DA4F-8E3D-2339149E70A2}" srcOrd="1" destOrd="0" parTransId="{53D68E85-04EB-6347-8914-A38C1DD64D56}" sibTransId="{5C6BD2E2-3838-A545-91C1-0ADBFD5C80D8}"/>
    <dgm:cxn modelId="{BF326936-D177-D343-9946-108B0BFBE623}" type="presOf" srcId="{150398B0-A89A-3742-A582-CB6BB291EC58}" destId="{E38384FC-C2EC-B448-ACD2-8A1FB647FED3}" srcOrd="1" destOrd="0" presId="urn:microsoft.com/office/officeart/2005/8/layout/hierarchy2"/>
    <dgm:cxn modelId="{4AB46364-335B-8F46-B24E-5031B6602176}" type="presOf" srcId="{53D68E85-04EB-6347-8914-A38C1DD64D56}" destId="{312077B8-944C-A043-A3D8-01177C4E35C1}" srcOrd="0" destOrd="0" presId="urn:microsoft.com/office/officeart/2005/8/layout/hierarchy2"/>
    <dgm:cxn modelId="{E429F771-A46C-2841-B8F9-5A11EDFE7C7F}" srcId="{EA8D2CD5-A2B0-204A-92C1-A6A28677A743}" destId="{F9406506-C95B-9240-A6C4-91CC1B7FCFAA}" srcOrd="0" destOrd="0" parTransId="{E8A09879-AFAE-744F-80E7-8F2E26EE6693}" sibTransId="{BE384821-DFA1-9449-AD77-89C8B981B48C}"/>
    <dgm:cxn modelId="{CF460272-BBBA-0746-AEF3-E73949C753FD}" type="presOf" srcId="{8BFDEA17-55FF-5448-BA6D-A125D1082645}" destId="{3BE5FFA2-2871-9044-B7D9-9F9A8029FCAF}" srcOrd="0" destOrd="0" presId="urn:microsoft.com/office/officeart/2005/8/layout/hierarchy2"/>
    <dgm:cxn modelId="{1A562C76-8727-EF45-BB2D-062B5F4B000A}" type="presOf" srcId="{150398B0-A89A-3742-A582-CB6BB291EC58}" destId="{27376ACF-EAB2-7540-9E1E-01C3A862B3A1}" srcOrd="0" destOrd="0" presId="urn:microsoft.com/office/officeart/2005/8/layout/hierarchy2"/>
    <dgm:cxn modelId="{01678159-8D88-D444-AB03-410B5E1DBB1B}" srcId="{F9406506-C95B-9240-A6C4-91CC1B7FCFAA}" destId="{8BFDEA17-55FF-5448-BA6D-A125D1082645}" srcOrd="0" destOrd="0" parTransId="{150398B0-A89A-3742-A582-CB6BB291EC58}" sibTransId="{7E4C12B9-7AFF-1142-9C6F-C66C3F5B2629}"/>
    <dgm:cxn modelId="{622FAE9A-0A2B-BB4D-B61F-EA6C3CCEBE6C}" type="presOf" srcId="{53D68E85-04EB-6347-8914-A38C1DD64D56}" destId="{6D3C030A-6381-CC45-951F-A05FFF2DE442}" srcOrd="1" destOrd="0" presId="urn:microsoft.com/office/officeart/2005/8/layout/hierarchy2"/>
    <dgm:cxn modelId="{AFDD02B9-6ADF-EA43-A353-85A7504820E0}" type="presOf" srcId="{EA8D2CD5-A2B0-204A-92C1-A6A28677A743}" destId="{794D2182-7881-0F44-8581-205AA904ECD3}" srcOrd="0" destOrd="0" presId="urn:microsoft.com/office/officeart/2005/8/layout/hierarchy2"/>
    <dgm:cxn modelId="{C13C50C2-2895-B445-9428-70AB9C9442DF}" type="presOf" srcId="{F9406506-C95B-9240-A6C4-91CC1B7FCFAA}" destId="{DA1BE5F9-F0F8-2541-8FBA-F39721F64F62}" srcOrd="0" destOrd="0" presId="urn:microsoft.com/office/officeart/2005/8/layout/hierarchy2"/>
    <dgm:cxn modelId="{ECA839D7-4020-DF42-AA1F-4D109BBA7855}" type="presOf" srcId="{64FB5F82-0F58-DA4F-8E3D-2339149E70A2}" destId="{0CED7536-AE65-CD4C-8503-089F926C27DB}" srcOrd="0" destOrd="0" presId="urn:microsoft.com/office/officeart/2005/8/layout/hierarchy2"/>
    <dgm:cxn modelId="{5AE85886-6F45-3142-BB66-35F29078FEF5}" type="presParOf" srcId="{794D2182-7881-0F44-8581-205AA904ECD3}" destId="{09E9FBE8-EEC4-7044-A1C6-2DFC2C379BCF}" srcOrd="0" destOrd="0" presId="urn:microsoft.com/office/officeart/2005/8/layout/hierarchy2"/>
    <dgm:cxn modelId="{37A79195-D418-E24C-8B0E-B37F740C0019}" type="presParOf" srcId="{09E9FBE8-EEC4-7044-A1C6-2DFC2C379BCF}" destId="{DA1BE5F9-F0F8-2541-8FBA-F39721F64F62}" srcOrd="0" destOrd="0" presId="urn:microsoft.com/office/officeart/2005/8/layout/hierarchy2"/>
    <dgm:cxn modelId="{DF492898-0136-1344-959B-B2514B346C09}" type="presParOf" srcId="{09E9FBE8-EEC4-7044-A1C6-2DFC2C379BCF}" destId="{6623EFC3-4269-2F43-8D50-42A4CD3C0AE1}" srcOrd="1" destOrd="0" presId="urn:microsoft.com/office/officeart/2005/8/layout/hierarchy2"/>
    <dgm:cxn modelId="{1DBFA277-A042-2A45-9AC8-07A0862EB8BE}" type="presParOf" srcId="{6623EFC3-4269-2F43-8D50-42A4CD3C0AE1}" destId="{27376ACF-EAB2-7540-9E1E-01C3A862B3A1}" srcOrd="0" destOrd="0" presId="urn:microsoft.com/office/officeart/2005/8/layout/hierarchy2"/>
    <dgm:cxn modelId="{D21681B5-BB6A-6C4E-B203-7F30AF29CD77}" type="presParOf" srcId="{27376ACF-EAB2-7540-9E1E-01C3A862B3A1}" destId="{E38384FC-C2EC-B448-ACD2-8A1FB647FED3}" srcOrd="0" destOrd="0" presId="urn:microsoft.com/office/officeart/2005/8/layout/hierarchy2"/>
    <dgm:cxn modelId="{08F890A6-5BF3-1942-BF9D-2D69F2CF0799}" type="presParOf" srcId="{6623EFC3-4269-2F43-8D50-42A4CD3C0AE1}" destId="{74A8F16A-DF7C-3F47-B7BF-34EFD15F4AA3}" srcOrd="1" destOrd="0" presId="urn:microsoft.com/office/officeart/2005/8/layout/hierarchy2"/>
    <dgm:cxn modelId="{6383BC5C-8352-5F4D-81CA-E1AE500A387C}" type="presParOf" srcId="{74A8F16A-DF7C-3F47-B7BF-34EFD15F4AA3}" destId="{3BE5FFA2-2871-9044-B7D9-9F9A8029FCAF}" srcOrd="0" destOrd="0" presId="urn:microsoft.com/office/officeart/2005/8/layout/hierarchy2"/>
    <dgm:cxn modelId="{18086E06-8825-2C4D-9AFD-EE17CB946FB1}" type="presParOf" srcId="{74A8F16A-DF7C-3F47-B7BF-34EFD15F4AA3}" destId="{10CE2D1B-B9B6-D24D-B6BA-7D7E0CC4F06D}" srcOrd="1" destOrd="0" presId="urn:microsoft.com/office/officeart/2005/8/layout/hierarchy2"/>
    <dgm:cxn modelId="{3B473B10-24CC-E14F-87EA-D6A0681E4E17}" type="presParOf" srcId="{6623EFC3-4269-2F43-8D50-42A4CD3C0AE1}" destId="{312077B8-944C-A043-A3D8-01177C4E35C1}" srcOrd="2" destOrd="0" presId="urn:microsoft.com/office/officeart/2005/8/layout/hierarchy2"/>
    <dgm:cxn modelId="{D1B40CE9-3EF5-B344-9571-7FB1092FF08D}" type="presParOf" srcId="{312077B8-944C-A043-A3D8-01177C4E35C1}" destId="{6D3C030A-6381-CC45-951F-A05FFF2DE442}" srcOrd="0" destOrd="0" presId="urn:microsoft.com/office/officeart/2005/8/layout/hierarchy2"/>
    <dgm:cxn modelId="{62627ADA-4BE3-E144-9689-73C9E0EB3289}" type="presParOf" srcId="{6623EFC3-4269-2F43-8D50-42A4CD3C0AE1}" destId="{A9EDFB93-28AA-D847-B9CD-15A4F2DAD2CA}" srcOrd="3" destOrd="0" presId="urn:microsoft.com/office/officeart/2005/8/layout/hierarchy2"/>
    <dgm:cxn modelId="{65920D5D-19DE-B441-97B0-AC474E4B3EF7}" type="presParOf" srcId="{A9EDFB93-28AA-D847-B9CD-15A4F2DAD2CA}" destId="{0CED7536-AE65-CD4C-8503-089F926C27DB}" srcOrd="0" destOrd="0" presId="urn:microsoft.com/office/officeart/2005/8/layout/hierarchy2"/>
    <dgm:cxn modelId="{7F8A9D9D-874A-8840-BA2C-6DD621F0D4F9}" type="presParOf" srcId="{A9EDFB93-28AA-D847-B9CD-15A4F2DAD2CA}" destId="{D1D5F45E-A320-F943-92F9-4E9760C41C3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AD326-58CC-1E4E-99BA-8E48A45A3090}">
      <dsp:nvSpPr>
        <dsp:cNvPr id="0" name=""/>
        <dsp:cNvSpPr/>
      </dsp:nvSpPr>
      <dsp:spPr>
        <a:xfrm>
          <a:off x="0" y="7656"/>
          <a:ext cx="8128000" cy="1254825"/>
        </a:xfrm>
        <a:prstGeom prst="roundRect">
          <a:avLst/>
        </a:prstGeom>
        <a:solidFill>
          <a:srgbClr val="7EBCDA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identify key changes made in response to COVID-19</a:t>
          </a:r>
        </a:p>
      </dsp:txBody>
      <dsp:txXfrm>
        <a:off x="61256" y="68912"/>
        <a:ext cx="8005488" cy="1132313"/>
      </dsp:txXfrm>
    </dsp:sp>
    <dsp:sp modelId="{02E9804D-7076-1A48-9ECF-2A75C26468EA}">
      <dsp:nvSpPr>
        <dsp:cNvPr id="0" name=""/>
        <dsp:cNvSpPr/>
      </dsp:nvSpPr>
      <dsp:spPr>
        <a:xfrm>
          <a:off x="0" y="1320081"/>
          <a:ext cx="8128000" cy="1254825"/>
        </a:xfrm>
        <a:prstGeom prst="roundRect">
          <a:avLst/>
        </a:prstGeom>
        <a:solidFill>
          <a:srgbClr val="7EBCDA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evaluate the impact of these changes on staff, service users, digital and leadership</a:t>
          </a:r>
        </a:p>
      </dsp:txBody>
      <dsp:txXfrm>
        <a:off x="61256" y="1381337"/>
        <a:ext cx="8005488" cy="1132313"/>
      </dsp:txXfrm>
    </dsp:sp>
    <dsp:sp modelId="{A3C19AB9-3C98-F646-B455-C2636CCF7DD2}">
      <dsp:nvSpPr>
        <dsp:cNvPr id="0" name=""/>
        <dsp:cNvSpPr/>
      </dsp:nvSpPr>
      <dsp:spPr>
        <a:xfrm>
          <a:off x="0" y="2632506"/>
          <a:ext cx="8128000" cy="1254825"/>
        </a:xfrm>
        <a:prstGeom prst="roundRect">
          <a:avLst/>
        </a:prstGeom>
        <a:solidFill>
          <a:srgbClr val="7EBCDA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capture our organisational learning and ascertain the sustainability of these changes post-COVID-19</a:t>
          </a:r>
        </a:p>
      </dsp:txBody>
      <dsp:txXfrm>
        <a:off x="61256" y="2693762"/>
        <a:ext cx="8005488" cy="1132313"/>
      </dsp:txXfrm>
    </dsp:sp>
    <dsp:sp modelId="{872328BB-FC34-4F40-A67B-1C7FCCD51BEC}">
      <dsp:nvSpPr>
        <dsp:cNvPr id="0" name=""/>
        <dsp:cNvSpPr/>
      </dsp:nvSpPr>
      <dsp:spPr>
        <a:xfrm>
          <a:off x="0" y="3944931"/>
          <a:ext cx="8128000" cy="1254825"/>
        </a:xfrm>
        <a:prstGeom prst="roundRect">
          <a:avLst/>
        </a:prstGeom>
        <a:solidFill>
          <a:srgbClr val="7EBCDA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conduct the evaluation within a short (4 week) timeframe to facilitate acting upon lessons learnt prior to the arrival of the ‘new normal’ </a:t>
          </a:r>
        </a:p>
      </dsp:txBody>
      <dsp:txXfrm>
        <a:off x="61256" y="4006187"/>
        <a:ext cx="8005488" cy="1132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BE5F9-F0F8-2541-8FBA-F39721F64F62}">
      <dsp:nvSpPr>
        <dsp:cNvPr id="0" name=""/>
        <dsp:cNvSpPr/>
      </dsp:nvSpPr>
      <dsp:spPr>
        <a:xfrm>
          <a:off x="562896" y="1130815"/>
          <a:ext cx="3881561" cy="1940780"/>
        </a:xfrm>
        <a:prstGeom prst="roundRect">
          <a:avLst>
            <a:gd name="adj" fmla="val 10000"/>
          </a:avLst>
        </a:prstGeom>
        <a:solidFill>
          <a:srgbClr val="0049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1096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Responses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(28 April – 13 May 2020)</a:t>
          </a:r>
        </a:p>
      </dsp:txBody>
      <dsp:txXfrm>
        <a:off x="619740" y="1187659"/>
        <a:ext cx="3767873" cy="1827092"/>
      </dsp:txXfrm>
    </dsp:sp>
    <dsp:sp modelId="{27376ACF-EAB2-7540-9E1E-01C3A862B3A1}">
      <dsp:nvSpPr>
        <dsp:cNvPr id="0" name=""/>
        <dsp:cNvSpPr/>
      </dsp:nvSpPr>
      <dsp:spPr>
        <a:xfrm rot="19476167">
          <a:off x="4264223" y="1494573"/>
          <a:ext cx="195012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950123" y="41835"/>
              </a:lnTo>
            </a:path>
          </a:pathLst>
        </a:custGeom>
        <a:noFill/>
        <a:ln w="12700" cap="flat" cmpd="sng" algn="ctr">
          <a:solidFill>
            <a:srgbClr val="0049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5190531" y="1487656"/>
        <a:ext cx="97506" cy="97506"/>
      </dsp:txXfrm>
    </dsp:sp>
    <dsp:sp modelId="{3BE5FFA2-2871-9044-B7D9-9F9A8029FCAF}">
      <dsp:nvSpPr>
        <dsp:cNvPr id="0" name=""/>
        <dsp:cNvSpPr/>
      </dsp:nvSpPr>
      <dsp:spPr>
        <a:xfrm>
          <a:off x="6034112" y="1223"/>
          <a:ext cx="3881561" cy="1940780"/>
        </a:xfrm>
        <a:prstGeom prst="roundRect">
          <a:avLst>
            <a:gd name="adj" fmla="val 10000"/>
          </a:avLst>
        </a:prstGeom>
        <a:solidFill>
          <a:srgbClr val="0049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>
              <a:latin typeface="Arial" panose="020B0604020202020204" pitchFamily="34" charset="0"/>
              <a:cs typeface="Arial" panose="020B0604020202020204" pitchFamily="34" charset="0"/>
            </a:rPr>
            <a:t>658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>
              <a:latin typeface="Arial" panose="020B0604020202020204" pitchFamily="34" charset="0"/>
              <a:cs typeface="Arial" panose="020B0604020202020204" pitchFamily="34" charset="0"/>
            </a:rPr>
            <a:t>‘clinical’ staff</a:t>
          </a:r>
        </a:p>
      </dsp:txBody>
      <dsp:txXfrm>
        <a:off x="6090956" y="58067"/>
        <a:ext cx="3767873" cy="1827092"/>
      </dsp:txXfrm>
    </dsp:sp>
    <dsp:sp modelId="{312077B8-944C-A043-A3D8-01177C4E35C1}">
      <dsp:nvSpPr>
        <dsp:cNvPr id="0" name=""/>
        <dsp:cNvSpPr/>
      </dsp:nvSpPr>
      <dsp:spPr>
        <a:xfrm rot="2084303">
          <a:off x="4272062" y="2610522"/>
          <a:ext cx="1934445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934445" y="41835"/>
              </a:lnTo>
            </a:path>
          </a:pathLst>
        </a:custGeom>
        <a:noFill/>
        <a:ln w="12700" cap="flat" cmpd="sng" algn="ctr">
          <a:solidFill>
            <a:srgbClr val="0049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5190923" y="2603997"/>
        <a:ext cx="96722" cy="96722"/>
      </dsp:txXfrm>
    </dsp:sp>
    <dsp:sp modelId="{0CED7536-AE65-CD4C-8503-089F926C27DB}">
      <dsp:nvSpPr>
        <dsp:cNvPr id="0" name=""/>
        <dsp:cNvSpPr/>
      </dsp:nvSpPr>
      <dsp:spPr>
        <a:xfrm>
          <a:off x="6034112" y="2233121"/>
          <a:ext cx="3881561" cy="1940780"/>
        </a:xfrm>
        <a:prstGeom prst="roundRect">
          <a:avLst>
            <a:gd name="adj" fmla="val 10000"/>
          </a:avLst>
        </a:prstGeom>
        <a:solidFill>
          <a:srgbClr val="0049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>
              <a:latin typeface="Arial" panose="020B0604020202020204" pitchFamily="34" charset="0"/>
              <a:cs typeface="Arial" panose="020B0604020202020204" pitchFamily="34" charset="0"/>
            </a:rPr>
            <a:t>376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>
              <a:latin typeface="Arial" panose="020B0604020202020204" pitchFamily="34" charset="0"/>
              <a:cs typeface="Arial" panose="020B0604020202020204" pitchFamily="34" charset="0"/>
            </a:rPr>
            <a:t>‘non-clinical’ staff</a:t>
          </a:r>
        </a:p>
      </dsp:txBody>
      <dsp:txXfrm>
        <a:off x="6090956" y="2289965"/>
        <a:ext cx="3767873" cy="1827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4B591-A460-4EB7-87E7-C41696D56DA5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8CA59-7EB7-4E60-AE1D-CA3EB04CD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45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A730B-320A-4D03-BE8B-A83C47E287AC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2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8CA59-7EB7-4E60-AE1D-CA3EB04CD51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31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8C4483-7D6E-A949-993A-E6D0E3104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455" y="2864324"/>
            <a:ext cx="8686800" cy="1793839"/>
          </a:xfrm>
        </p:spPr>
        <p:txBody>
          <a:bodyPr anchor="b"/>
          <a:lstStyle>
            <a:lvl1pPr algn="ctr">
              <a:defRPr sz="6000" b="1" i="0">
                <a:solidFill>
                  <a:srgbClr val="FFE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ADB249-3221-5046-B9AC-42E7193B63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114" y="346576"/>
            <a:ext cx="2622903" cy="7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8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1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8C985-F322-BF4F-8D43-11AEFB469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53FE5-0440-FE40-9BF9-2C321D7AD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6DF6B-F582-524D-B15C-B13FC952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186F-A6E5-4047-BA06-58E5BA7D13F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67EB3-5054-C84B-855C-2EF80D27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72F6A-8A02-474E-B9C7-C38C3B0C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4707-66A4-3E48-AFAA-6B8F3FC7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83935A-22D7-4D4E-94D1-DE2B36B90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475C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7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4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7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4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4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4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0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912F-E898-2A49-AA10-E4908C8A07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8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912F-E898-2A49-AA10-E4908C8A07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4F4-0C52-4D4D-9CF1-5CC834921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783" y="2253006"/>
            <a:ext cx="8686800" cy="3391788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9375" y="1908313"/>
            <a:ext cx="10515600" cy="26504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FFE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7300" dirty="0"/>
              <a:t>Our Response to COVID-19: Learning for the Future</a:t>
            </a:r>
          </a:p>
          <a:p>
            <a:endParaRPr lang="en-GB" dirty="0"/>
          </a:p>
          <a:p>
            <a:r>
              <a:rPr lang="en-GB" dirty="0"/>
              <a:t>“this is an opportunity to transform the way we work if we can retain a sense of boldness”</a:t>
            </a:r>
          </a:p>
        </p:txBody>
      </p:sp>
    </p:spTree>
    <p:extLst>
      <p:ext uri="{BB962C8B-B14F-4D97-AF65-F5344CB8AC3E}">
        <p14:creationId xmlns:p14="http://schemas.microsoft.com/office/powerpoint/2010/main" val="175008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FAE5-D700-A247-9E82-1A5A4C60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Findings (staff)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D039E9-90C8-DE40-A3BE-15B311A7C6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636397"/>
              </p:ext>
            </p:extLst>
          </p:nvPr>
        </p:nvGraphicFramePr>
        <p:xfrm>
          <a:off x="838200" y="1825625"/>
          <a:ext cx="10515600" cy="417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22B944-1708-1C49-8DC5-8BCA5238C102}"/>
              </a:ext>
            </a:extLst>
          </p:cNvPr>
          <p:cNvSpPr txBox="1"/>
          <p:nvPr/>
        </p:nvSpPr>
        <p:spPr>
          <a:xfrm>
            <a:off x="88490" y="5212355"/>
            <a:ext cx="2625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62 staff did not indicate their clinical/non-clinical role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0ADE6-C48F-7F4C-A783-1DEAE7C49535}"/>
              </a:ext>
            </a:extLst>
          </p:cNvPr>
          <p:cNvSpPr txBox="1"/>
          <p:nvPr/>
        </p:nvSpPr>
        <p:spPr>
          <a:xfrm>
            <a:off x="88490" y="1690690"/>
            <a:ext cx="262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survey was sent by email to 5842 staff</a:t>
            </a:r>
          </a:p>
        </p:txBody>
      </p:sp>
    </p:spTree>
    <p:extLst>
      <p:ext uri="{BB962C8B-B14F-4D97-AF65-F5344CB8AC3E}">
        <p14:creationId xmlns:p14="http://schemas.microsoft.com/office/powerpoint/2010/main" val="320358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 – Findings (staff): Positive Impacts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289" y="2104104"/>
            <a:ext cx="244823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1=Strongly disagree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2=Somewhat disagree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3=Neither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4=Somewhat agree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5=Strongly agree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Interpretation – on average, respondents agreed that positive impacts had resulted from each change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Approx. 68% of respondents score within the black bars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60267-FC2D-4003-BDF0-3A9834D3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366157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4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2" y="378379"/>
            <a:ext cx="10587318" cy="1325563"/>
          </a:xfrm>
        </p:spPr>
        <p:txBody>
          <a:bodyPr/>
          <a:lstStyle/>
          <a:p>
            <a:r>
              <a:rPr lang="en-GB" dirty="0"/>
              <a:t>Step 2 – Findings (staff) : Negative Impacts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289" y="2104104"/>
            <a:ext cx="244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3289" y="2104104"/>
            <a:ext cx="244823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1=Strongly disagree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2=Somewhat disagree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3=Neither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4=Somewhat agree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5=Strongly agree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Interpretation – on average, respondents agreed that negative impacts had resulted from each change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Approx. 68% of respondents score within the black bars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7D393-9D6B-4FAB-B9E5-DBC7D364C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168" y="1475014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2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 – Findings (staff): 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289" y="1740852"/>
            <a:ext cx="24482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1=Strongly disagree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2=Somewhat disagree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3=Neither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4=Somewhat agree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5=Strongly agree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Interpretation – on average, respondents agreed that each change was sustainable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Approx. 68% of respondents score within the black bars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17E9E-CF46-4DB1-AFAA-0B7E0AA1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540" y="1453243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9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D28692-9F9D-4909-9568-C6E8049B1724}"/>
              </a:ext>
            </a:extLst>
          </p:cNvPr>
          <p:cNvSpPr/>
          <p:nvPr/>
        </p:nvSpPr>
        <p:spPr>
          <a:xfrm>
            <a:off x="705465" y="1896111"/>
            <a:ext cx="10648335" cy="5084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on the positive and negative impacts of each change were subjected to content analysis*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 commonly mentioned themes are reported, with up to two positive and two negative themes reported per change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 verbatim comments are given to illustrate each theme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were analysed from the initial cohort of 681 staff who completed the survey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107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0FD201-D997-DD4E-925C-4EE79EE4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GB" dirty="0"/>
              <a:t>Step 2 – Findings (staff): </a:t>
            </a:r>
            <a:br>
              <a:rPr lang="en-GB" dirty="0"/>
            </a:br>
            <a:r>
              <a:rPr lang="en-GB" dirty="0"/>
              <a:t>Respondents’ Own Comments</a:t>
            </a:r>
          </a:p>
        </p:txBody>
      </p:sp>
    </p:spTree>
    <p:extLst>
      <p:ext uri="{BB962C8B-B14F-4D97-AF65-F5344CB8AC3E}">
        <p14:creationId xmlns:p14="http://schemas.microsoft.com/office/powerpoint/2010/main" val="218318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28" y="333715"/>
            <a:ext cx="10999839" cy="1325563"/>
          </a:xfrm>
        </p:spPr>
        <p:txBody>
          <a:bodyPr>
            <a:normAutofit/>
          </a:bodyPr>
          <a:lstStyle/>
          <a:p>
            <a:r>
              <a:rPr lang="en-GB" sz="2400" dirty="0"/>
              <a:t>Change 1: Phone/videoconferencing for appointments with service users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446308"/>
              </p:ext>
            </p:extLst>
          </p:nvPr>
        </p:nvGraphicFramePr>
        <p:xfrm>
          <a:off x="643602" y="1305388"/>
          <a:ext cx="1090479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4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69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mentioned </a:t>
                      </a:r>
                      <a:r>
                        <a:rPr lang="en-GB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themes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(no. of mentions)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comments from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travel (108)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“Allows you to be more productive"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"Better for the environment"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easily accessible (122)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“Easier for patients who struggle to attend appointment for a host of reasons including finances, mental health and anxiety"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"Patients appear to be more grateful for the sessions so seem to value the input being delivered in this way"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suitable for certain types of appointment/intervention (212)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"Not possible to complete a full specialist assessment of physical health using video alone"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"Very difficult conducting telephone assessment with clients who have cognitive impairments"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Reliant on system/network capacity (109)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"Poor connection causing delay in auditory feedback and freezing"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"A lot of older adults do not use computers, therefore do not have access to videoconferencing."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460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28" y="245033"/>
            <a:ext cx="10999839" cy="1325563"/>
          </a:xfrm>
        </p:spPr>
        <p:txBody>
          <a:bodyPr>
            <a:normAutofit/>
          </a:bodyPr>
          <a:lstStyle/>
          <a:p>
            <a:r>
              <a:rPr lang="en-GB" sz="2400" dirty="0"/>
              <a:t>Change 2: Videoconferencing for team and other meetings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572922"/>
              </p:ext>
            </p:extLst>
          </p:nvPr>
        </p:nvGraphicFramePr>
        <p:xfrm>
          <a:off x="596080" y="1547927"/>
          <a:ext cx="1099983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0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69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mentioned </a:t>
                      </a:r>
                      <a:r>
                        <a:rPr lang="en-GB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themes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(no. of mentions)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comments from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travel (198)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"I strongly prefer video meetings to face to face because commuting is costly and time consuming. It feels good to have lower carbon emissions from not commuting.”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Easier and quicker to get everyone together (105)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"Staff daily Skype - has helped for all staff to feel supported”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"Staff who do not normally attend the meeting have been able to join"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 to face contact is missed (128)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"Isolated at home with no team contact”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“Loss of sense of personal connection”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Reliant on system/network capacity (102)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“IT not always working”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“Always some delay due to people not being able to log on/access VPN, get speakers or microphones working.”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511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28" y="245033"/>
            <a:ext cx="9311501" cy="1325563"/>
          </a:xfrm>
        </p:spPr>
        <p:txBody>
          <a:bodyPr>
            <a:normAutofit/>
          </a:bodyPr>
          <a:lstStyle/>
          <a:p>
            <a:r>
              <a:rPr lang="en-GB" sz="2400" dirty="0"/>
              <a:t>Change 3: Changes to supporting people in crisis, including A&amp;E diversion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8208"/>
              </p:ext>
            </p:extLst>
          </p:nvPr>
        </p:nvGraphicFramePr>
        <p:xfrm>
          <a:off x="706519" y="1572752"/>
          <a:ext cx="1099983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1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69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Most mentioned </a:t>
                      </a:r>
                      <a:r>
                        <a:rPr lang="en-GB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themes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(no. of mentions)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comments from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suitable than A&amp;E (100)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"A&amp;E difficult experience for SUs this is more dignified"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"People seen only by MH staff, not general trained colleagues who may be less sympathetic"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Closer working between teams/trusts (32)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"Clearer communication between departments"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"Ability to share more cohesively what is working well and not across all the teams"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274116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Strengthens divide between mental and physical health (25)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"Individuals may need physical health interventions in addition to mental health, such as with severe self-harm or suicide attempts"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Hubs not working efficiently yet (28)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“Lack of proper facilities (showers, meals etc)“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"Environments may not currently meet needs or be as adaptable"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083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19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28" y="245033"/>
            <a:ext cx="10999839" cy="1325563"/>
          </a:xfrm>
        </p:spPr>
        <p:txBody>
          <a:bodyPr>
            <a:normAutofit/>
          </a:bodyPr>
          <a:lstStyle/>
          <a:p>
            <a:r>
              <a:rPr lang="en-GB" sz="2400" dirty="0"/>
              <a:t>Change 4: Staff working from home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89414"/>
              </p:ext>
            </p:extLst>
          </p:nvPr>
        </p:nvGraphicFramePr>
        <p:xfrm>
          <a:off x="596080" y="1547927"/>
          <a:ext cx="1099983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0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69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mentioned </a:t>
                      </a:r>
                      <a:r>
                        <a:rPr lang="en-GB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themes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(no. of mentions)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comments from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commuting (195)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“More productivity - less time travelling”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“No parking issues once you get to work”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“Reduces staff stress getting into work”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productive, more focused and fewer distractions (104)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 can concentrate without having to listen to loud colleagues”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“Fewer distractions than in office environment”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suitable for everyone (307)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“Isolating to work on your own all the time, particularly if your role is normally quite isolated”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“Not feeling part of the team”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Impeding quality of work/service (69)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“Prioritising admin over direct client contact, as easier to do admin from home”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"Missing out on case discussions with colleagues for quick discussion, less likely to call others"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050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28" y="245033"/>
            <a:ext cx="10999839" cy="1325563"/>
          </a:xfrm>
        </p:spPr>
        <p:txBody>
          <a:bodyPr>
            <a:normAutofit/>
          </a:bodyPr>
          <a:lstStyle/>
          <a:p>
            <a:r>
              <a:rPr lang="en-GB" sz="2400" dirty="0"/>
              <a:t>Change 5: Rapidity of decision making and action</a:t>
            </a:r>
            <a:br>
              <a:rPr lang="en-GB" sz="2400" dirty="0"/>
            </a:b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564713"/>
              </p:ext>
            </p:extLst>
          </p:nvPr>
        </p:nvGraphicFramePr>
        <p:xfrm>
          <a:off x="619433" y="1362870"/>
          <a:ext cx="1099983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0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69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mentioned </a:t>
                      </a:r>
                      <a:r>
                        <a:rPr lang="en-GB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themes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(no. of mentions)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comments from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Giving all staff more of a voice/trust (22)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“People feel empowered to act”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"Managers have seen staff are able to make more decisions for themselves."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effective and efficient (41)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"A chance to utilise initiative and creative decision making."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"Expands the ability to work creatively and think outside the box when working with clients 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for burn out with rate of change (37)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"The changes e.g. virtual were brought in so quickly and were very stressful/ triggered anxiety for me"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"Potential for staff members to holding greater levels of risk - leads to burn-out. 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 might not be as successful as they could have been if made more slowly (36)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“The decisions made in regard to Primary Care services have been very short-sighted”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“Hastily made decisions can often have unintended consequences"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79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and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number of changes have been rapidly made by the Trust in response to the COVID-19 pandemic</a:t>
            </a:r>
          </a:p>
          <a:p>
            <a:endParaRPr lang="en-GB" dirty="0"/>
          </a:p>
          <a:p>
            <a:r>
              <a:rPr lang="en-GB" dirty="0"/>
              <a:t>We do not have a good understanding of the impact of these changes on staff and people who use our services</a:t>
            </a:r>
          </a:p>
          <a:p>
            <a:endParaRPr lang="en-GB" dirty="0"/>
          </a:p>
          <a:p>
            <a:r>
              <a:rPr lang="en-GB" dirty="0"/>
              <a:t>We do not know if and how we might sustain some of these changes once the pandemic is over</a:t>
            </a:r>
          </a:p>
        </p:txBody>
      </p:sp>
    </p:spTree>
    <p:extLst>
      <p:ext uri="{BB962C8B-B14F-4D97-AF65-F5344CB8AC3E}">
        <p14:creationId xmlns:p14="http://schemas.microsoft.com/office/powerpoint/2010/main" val="2839234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28" y="245033"/>
            <a:ext cx="10999839" cy="1325563"/>
          </a:xfrm>
        </p:spPr>
        <p:txBody>
          <a:bodyPr>
            <a:normAutofit/>
          </a:bodyPr>
          <a:lstStyle/>
          <a:p>
            <a:r>
              <a:rPr lang="en-GB" sz="2400" dirty="0"/>
              <a:t>Change 6: Focus on staff wellbeing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038119"/>
              </p:ext>
            </p:extLst>
          </p:nvPr>
        </p:nvGraphicFramePr>
        <p:xfrm>
          <a:off x="619433" y="1199585"/>
          <a:ext cx="1099983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0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69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mentioned </a:t>
                      </a:r>
                      <a:r>
                        <a:rPr lang="en-GB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themes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(no. of mentions)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comments from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focus on staff wellbeing and resources to support this (59)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"People can feel more confident about ensuring they have a health work/life balance"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“Yoga/mindfulness classes incorporated into working day"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"A lot of resources for staff are available"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Sense of being valued (35)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"Caring management and they put the needs of staff first"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"Feels more like a big family looking out for each other"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wellbeing not taken seriously enough (31)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"I have not seen an increased focus on staff support - I have experienced the opposite.”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"I was not aware of a greater focus on wellbeing!"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shortages/redeployment means greater pressures on staff 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"Service provision greatly reduced due to redeployment of staff"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“Locates the issue with stress as 'our' fault and not because too much is requested"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638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079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80" y="538947"/>
            <a:ext cx="10999839" cy="1325563"/>
          </a:xfrm>
        </p:spPr>
        <p:txBody>
          <a:bodyPr>
            <a:normAutofit/>
          </a:bodyPr>
          <a:lstStyle/>
          <a:p>
            <a:r>
              <a:rPr lang="en-GB" sz="2400" dirty="0"/>
              <a:t>Change 7: Frequent comms from Exec team/Gold Command to all staff</a:t>
            </a:r>
            <a:br>
              <a:rPr lang="en-GB" sz="2400" dirty="0"/>
            </a:b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203292"/>
              </p:ext>
            </p:extLst>
          </p:nvPr>
        </p:nvGraphicFramePr>
        <p:xfrm>
          <a:off x="596080" y="1547927"/>
          <a:ext cx="1099983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0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69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mentioned </a:t>
                      </a:r>
                      <a:r>
                        <a:rPr lang="en-GB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themes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(no. of mentions)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comments from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are more informed of what is happening in the organisation (38)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“Clearest communication there ever has been”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 have found the information, daily email, and regular webinars have been very reassuring and helpful during this difficult time.”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Execs supportive and visible, making the organisation feel more cohesive (45)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"Exec team have appeared accessible"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"I feel much more connected to Executive Team as it </a:t>
                      </a:r>
                      <a:r>
                        <a:rPr lang="en-GB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feels that we all have a shared focus."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18142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Overload of communication at times (107)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“Weekly bulletin or urgent messages only please”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“There do seem to be too many communications at present.”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“Messages have sometimes been repetitive”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quality of communication 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“Doesn't feel sincere when routinely sent"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"Information is too general. There is a huge amount of communication coming through, but little content. 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31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479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 – Findings (service users)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6"/>
            <a:ext cx="10842523" cy="417512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survey was completed by 13 respondents – generating insufficient data for a quantitative analysis</a:t>
            </a:r>
          </a:p>
          <a:p>
            <a:r>
              <a:rPr lang="en-GB" dirty="0"/>
              <a:t>A review of all the data (quantitative and qualitative) by the People Participation team suggested that:</a:t>
            </a:r>
          </a:p>
          <a:p>
            <a:pPr lvl="2"/>
            <a:r>
              <a:rPr lang="en-GB" sz="2600" dirty="0"/>
              <a:t>Communication with people using services could definitely be better</a:t>
            </a:r>
          </a:p>
          <a:p>
            <a:pPr lvl="2"/>
            <a:r>
              <a:rPr lang="en-GB" sz="2600" dirty="0"/>
              <a:t>There are positive and negative aspects of video appointments</a:t>
            </a:r>
          </a:p>
          <a:p>
            <a:pPr lvl="2"/>
            <a:r>
              <a:rPr lang="en-GB" sz="2600" dirty="0"/>
              <a:t>Staff in PPE is more negative than positive</a:t>
            </a:r>
          </a:p>
          <a:p>
            <a:pPr lvl="2"/>
            <a:r>
              <a:rPr lang="en-GB" sz="2600" dirty="0"/>
              <a:t>Alternatives to A&amp;E are more positive than negative</a:t>
            </a:r>
          </a:p>
          <a:p>
            <a:pPr lvl="2"/>
            <a:r>
              <a:rPr lang="en-GB" sz="2600" dirty="0"/>
              <a:t>After the pandemic, people want ongoing better communication, more ways to involve families and different ways to access support in a crisis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85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197"/>
            <a:ext cx="10515600" cy="4817660"/>
          </a:xfrm>
        </p:spPr>
        <p:txBody>
          <a:bodyPr>
            <a:normAutofit fontScale="47500" lnSpcReduction="20000"/>
          </a:bodyPr>
          <a:lstStyle/>
          <a:p>
            <a:r>
              <a:rPr lang="en-GB" sz="5900" dirty="0"/>
              <a:t>The delivery of this project within a short timeframe has provided a further example of the rapidity of decision-making and action that has been possible during the pandemic</a:t>
            </a:r>
            <a:br>
              <a:rPr lang="en-GB" sz="5900" dirty="0"/>
            </a:br>
            <a:endParaRPr lang="en-GB" sz="5900" dirty="0"/>
          </a:p>
          <a:p>
            <a:r>
              <a:rPr lang="en-GB" sz="5900" dirty="0"/>
              <a:t>Staff were well engaged with the process of evaluating COVID-19 changes and their sustainability</a:t>
            </a:r>
            <a:br>
              <a:rPr lang="en-GB" sz="5900" dirty="0"/>
            </a:br>
            <a:endParaRPr lang="en-GB" sz="5900" dirty="0"/>
          </a:p>
          <a:p>
            <a:r>
              <a:rPr lang="en-GB" sz="5900" dirty="0"/>
              <a:t>All shortlisted changes were evaluated by staff as having a moderately positive impact and as potentially sustainable post-pandemic</a:t>
            </a:r>
            <a:br>
              <a:rPr lang="en-GB" sz="5900" dirty="0"/>
            </a:br>
            <a:endParaRPr lang="en-GB" sz="5900" dirty="0"/>
          </a:p>
          <a:p>
            <a:r>
              <a:rPr lang="en-GB" sz="5900" dirty="0"/>
              <a:t>All shortlisted changes were evaluated by staff as having a moderately negative impact, with their own comments indicating potential solutions to some of the negative impacts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480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4"/>
            <a:ext cx="10515600" cy="1026351"/>
          </a:xfrm>
        </p:spPr>
        <p:txBody>
          <a:bodyPr/>
          <a:lstStyle/>
          <a:p>
            <a:r>
              <a:rPr lang="en-GB" dirty="0"/>
              <a:t>Key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" y="1126435"/>
            <a:ext cx="10515600" cy="5381915"/>
          </a:xfrm>
        </p:spPr>
        <p:txBody>
          <a:bodyPr>
            <a:normAutofit fontScale="40000" lnSpcReduction="20000"/>
          </a:bodyPr>
          <a:lstStyle/>
          <a:p>
            <a:r>
              <a:rPr lang="en-GB" sz="6000" dirty="0"/>
              <a:t>‘Greater focus upon staff wellbeing’ was rated by staff as having the least negative impact and generated the highest rating for sustainability</a:t>
            </a:r>
          </a:p>
          <a:p>
            <a:endParaRPr lang="en-GB" sz="6000" dirty="0"/>
          </a:p>
          <a:p>
            <a:r>
              <a:rPr lang="en-GB" sz="6000" dirty="0"/>
              <a:t>Positive comments and sustainability ratings concerning homeworking and videoconferencing for team meetings suggests these areas have the potential to continue post-COVID-19 – further exploration is now needed</a:t>
            </a:r>
          </a:p>
          <a:p>
            <a:endParaRPr lang="en-GB" sz="6000" dirty="0"/>
          </a:p>
          <a:p>
            <a:r>
              <a:rPr lang="en-GB" sz="6000" dirty="0"/>
              <a:t>The mixed (positive and negative) comments on videoconference/phone appointments for service users warrants further exploration</a:t>
            </a:r>
            <a:br>
              <a:rPr lang="en-GB" sz="6000" dirty="0"/>
            </a:br>
            <a:br>
              <a:rPr lang="en-GB" sz="6000" dirty="0"/>
            </a:br>
            <a:endParaRPr lang="en-GB" sz="6000" dirty="0"/>
          </a:p>
          <a:p>
            <a:r>
              <a:rPr lang="en-US" sz="6000" dirty="0"/>
              <a:t>There is potential for all shortlisted staff changes to be linked to and inform the delivery of the  Trust’s 2020-21 Breakthrough Objectives of: </a:t>
            </a:r>
            <a:br>
              <a:rPr lang="en-US" sz="6000" dirty="0"/>
            </a:br>
            <a:r>
              <a:rPr lang="en-US" sz="6000" dirty="0"/>
              <a:t>	1. Delivering a 24/7 Crisis service </a:t>
            </a:r>
            <a:br>
              <a:rPr lang="en-US" sz="6000" dirty="0"/>
            </a:br>
            <a:r>
              <a:rPr lang="en-US" sz="6000" dirty="0"/>
              <a:t>	2. New Model for Adult Community Services</a:t>
            </a:r>
            <a:br>
              <a:rPr lang="en-US" sz="6000" dirty="0"/>
            </a:br>
            <a:r>
              <a:rPr lang="en-US" sz="6000" dirty="0"/>
              <a:t>	3. Develop a Learning System</a:t>
            </a:r>
            <a:br>
              <a:rPr lang="en-US" sz="6000" dirty="0"/>
            </a:br>
            <a:r>
              <a:rPr lang="en-US" sz="6000" dirty="0"/>
              <a:t>	4. Digital Adoption </a:t>
            </a:r>
            <a:r>
              <a:rPr lang="en-US" sz="6000" dirty="0" err="1"/>
              <a:t>Programme</a:t>
            </a:r>
            <a:r>
              <a:rPr lang="en-US" sz="6000" dirty="0"/>
              <a:t> </a:t>
            </a:r>
            <a:endParaRPr lang="en-GB" sz="6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07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8551-A04B-5543-99E9-A0EEB29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5ED0D-8A63-8E4D-912E-6519F4145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value of working across usual boundaries and tribes</a:t>
            </a:r>
          </a:p>
          <a:p>
            <a:endParaRPr lang="en-US" dirty="0"/>
          </a:p>
          <a:p>
            <a:r>
              <a:rPr lang="en-US" dirty="0"/>
              <a:t>The momentum generated by a focused project and tight timelines</a:t>
            </a:r>
          </a:p>
          <a:p>
            <a:endParaRPr lang="en-US" dirty="0"/>
          </a:p>
          <a:p>
            <a:r>
              <a:rPr lang="en-US" dirty="0"/>
              <a:t>The value of doors being opened by the project being ‘authorized’ by the CEO </a:t>
            </a:r>
          </a:p>
          <a:p>
            <a:endParaRPr lang="en-US" dirty="0"/>
          </a:p>
          <a:p>
            <a:r>
              <a:rPr lang="en-GB" dirty="0"/>
              <a:t>The application of research methodology to aid learning through evidence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08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738" y="1690690"/>
            <a:ext cx="10842523" cy="417512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Within the project timeframe, it was not possible to elicit a large and representative response from service users</a:t>
            </a:r>
          </a:p>
          <a:p>
            <a:endParaRPr lang="en-GB" dirty="0"/>
          </a:p>
          <a:p>
            <a:r>
              <a:rPr lang="en-GB" dirty="0"/>
              <a:t>The desire not to burden respondents with too many questions meant there was a:</a:t>
            </a:r>
          </a:p>
          <a:p>
            <a:endParaRPr lang="en-GB" dirty="0"/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GB" dirty="0"/>
              <a:t>lack of demographic questions in the staff survey – limiting opportunities to assess the impact of changes upon particular disciplines, services, localities, etc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GB" dirty="0"/>
              <a:t>lack of an in-depth exploration about the impact and sustainability of changes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844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ED2126-E7B8-474F-A6C5-C24FF6FC884A}"/>
              </a:ext>
            </a:extLst>
          </p:cNvPr>
          <p:cNvGraphicFramePr/>
          <p:nvPr/>
        </p:nvGraphicFramePr>
        <p:xfrm>
          <a:off x="984439" y="601658"/>
          <a:ext cx="9798206" cy="527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9103">
                  <a:extLst>
                    <a:ext uri="{9D8B030D-6E8A-4147-A177-3AD203B41FA5}">
                      <a16:colId xmlns:a16="http://schemas.microsoft.com/office/drawing/2014/main" val="991670264"/>
                    </a:ext>
                  </a:extLst>
                </a:gridCol>
                <a:gridCol w="4899103">
                  <a:extLst>
                    <a:ext uri="{9D8B030D-6E8A-4147-A177-3AD203B41FA5}">
                      <a16:colId xmlns:a16="http://schemas.microsoft.com/office/drawing/2014/main" val="1670458898"/>
                    </a:ext>
                  </a:extLst>
                </a:gridCol>
              </a:tblGrid>
              <a:tr h="272078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</a:rPr>
                        <a:t>END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</a:rPr>
                        <a:t>Started due to crisis, will stop post-crisis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We’ve done these things to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respond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immediate demands but they are specific to the crisis</a:t>
                      </a:r>
                    </a:p>
                  </a:txBody>
                  <a:tcPr marL="34024" marR="34024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</a:rPr>
                        <a:t>AMPLIFY</a:t>
                      </a:r>
                      <a:r>
                        <a:rPr lang="en-GB" sz="24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</a:rPr>
                        <a:t>Started due to crisis, may want to sustain and develop post-crisis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We’ve been able to try these new things and they show some signs of promise for the future</a:t>
                      </a:r>
                    </a:p>
                  </a:txBody>
                  <a:tcPr marL="34024" marR="3402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851573"/>
                  </a:ext>
                </a:extLst>
              </a:tr>
              <a:tr h="2146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</a:rPr>
                        <a:t>LET GO 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</a:rPr>
                        <a:t>Stopped due to crisis, do not want to restart post-crisis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</a:rPr>
                        <a:t>We’ve been</a:t>
                      </a:r>
                      <a:r>
                        <a:rPr lang="en-GB" sz="2400" b="0" baseline="0" dirty="0">
                          <a:solidFill>
                            <a:schemeClr val="bg1"/>
                          </a:solidFill>
                          <a:effectLst/>
                        </a:rPr>
                        <a:t> able to stop doing these things that were already/are now unfit for purpose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4024" marR="34024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</a:rPr>
                        <a:t>RESTART</a:t>
                      </a:r>
                      <a:r>
                        <a:rPr lang="en-GB" sz="24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</a:rPr>
                        <a:t>Stopped due to crisis, want to restart post-crisis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24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We’ve 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had to stop these things to focus on the crisis but they need to be picked up in some</a:t>
                      </a:r>
                      <a:r>
                        <a:rPr lang="en-GB" sz="2400" b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form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24" marR="3402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83786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331" y="2231820"/>
            <a:ext cx="492443" cy="214643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DURING CRISIS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7011" y="6451408"/>
            <a:ext cx="2233061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POST-CRISIS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774" y="-144379"/>
            <a:ext cx="461665" cy="54447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/>
              <a:t>STOPPED                                       STARTED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4004" y="6173906"/>
            <a:ext cx="979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STOPPED                                                                             STARTED                                 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0810752" y="1761423"/>
            <a:ext cx="1259328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10810752" y="4233512"/>
            <a:ext cx="1259328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749792" y="1973294"/>
            <a:ext cx="138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NEW PRACTICE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49792" y="4445383"/>
            <a:ext cx="138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OLD PRACTICE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509" y="105878"/>
            <a:ext cx="1080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Collective Sense Making: Ian Burbidge, RSA, 29 April 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04947" y="6543238"/>
            <a:ext cx="3301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Model from Ian Burbidge, RSA, Apr 2020</a:t>
            </a:r>
          </a:p>
        </p:txBody>
      </p:sp>
    </p:spTree>
    <p:extLst>
      <p:ext uri="{BB962C8B-B14F-4D97-AF65-F5344CB8AC3E}">
        <p14:creationId xmlns:p14="http://schemas.microsoft.com/office/powerpoint/2010/main" val="3999549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ED2126-E7B8-474F-A6C5-C24FF6FC884A}"/>
              </a:ext>
            </a:extLst>
          </p:cNvPr>
          <p:cNvGraphicFramePr/>
          <p:nvPr/>
        </p:nvGraphicFramePr>
        <p:xfrm>
          <a:off x="984439" y="601658"/>
          <a:ext cx="9798206" cy="5589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9103">
                  <a:extLst>
                    <a:ext uri="{9D8B030D-6E8A-4147-A177-3AD203B41FA5}">
                      <a16:colId xmlns:a16="http://schemas.microsoft.com/office/drawing/2014/main" val="991670264"/>
                    </a:ext>
                  </a:extLst>
                </a:gridCol>
                <a:gridCol w="4899103">
                  <a:extLst>
                    <a:ext uri="{9D8B030D-6E8A-4147-A177-3AD203B41FA5}">
                      <a16:colId xmlns:a16="http://schemas.microsoft.com/office/drawing/2014/main" val="1670458898"/>
                    </a:ext>
                  </a:extLst>
                </a:gridCol>
              </a:tblGrid>
              <a:tr h="272078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END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400" b="0" dirty="0">
                          <a:effectLst/>
                        </a:rPr>
                        <a:t>(</a:t>
                      </a:r>
                      <a:r>
                        <a:rPr lang="en-US" sz="1400" b="0" dirty="0">
                          <a:effectLst/>
                        </a:rPr>
                        <a:t>responses</a:t>
                      </a:r>
                      <a:r>
                        <a:rPr lang="en-GB" sz="1400" b="0" dirty="0">
                          <a:effectLst/>
                        </a:rPr>
                        <a:t> to immediate and specific demands </a:t>
                      </a:r>
                      <a:r>
                        <a:rPr lang="en-US" sz="1400" b="0" dirty="0">
                          <a:effectLst/>
                        </a:rPr>
                        <a:t>of COVID-19</a:t>
                      </a:r>
                      <a:r>
                        <a:rPr lang="en-GB" sz="1400" b="0" dirty="0">
                          <a:effectLst/>
                        </a:rPr>
                        <a:t>)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4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effectLst/>
                        </a:rPr>
                        <a:t>Phone/videoconferencing as only option for routine service user appointments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effectLst/>
                        </a:rPr>
                        <a:t>Videoconferencing as the norm for team/other meetings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effectLst/>
                        </a:rPr>
                        <a:t>Home working as the only option for all staff where working from home is possible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endParaRPr lang="en-GB" sz="1400" b="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24" marR="34024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AMPLIFY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400" b="0" dirty="0">
                          <a:effectLst/>
                        </a:rPr>
                        <a:t>(showing show some signs of future promise)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effectLst/>
                        </a:rPr>
                        <a:t>Widespread phone/videoconferencing for service user appointments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effectLst/>
                        </a:rPr>
                        <a:t>Videoconferencing for some meetings (esp. to avoid staff travel, where quick</a:t>
                      </a:r>
                      <a:r>
                        <a:rPr lang="en-GB" sz="1400" b="0" baseline="0" dirty="0">
                          <a:effectLst/>
                        </a:rPr>
                        <a:t> meetings are needed</a:t>
                      </a:r>
                      <a:r>
                        <a:rPr lang="en-GB" sz="1400" b="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effectLst/>
                        </a:rPr>
                        <a:t>Consolidating specialist mental health crisis response services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effectLst/>
                        </a:rPr>
                        <a:t>Home working as an option for some staff some of the time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effectLst/>
                        </a:rPr>
                        <a:t>Streamlining decision making, empowering all staff to make</a:t>
                      </a:r>
                      <a:r>
                        <a:rPr lang="en-GB" sz="1400" b="0" baseline="0" dirty="0">
                          <a:effectLst/>
                        </a:rPr>
                        <a:t> decisions</a:t>
                      </a:r>
                      <a:r>
                        <a:rPr lang="en-GB" sz="1400" b="0" dirty="0">
                          <a:effectLst/>
                        </a:rPr>
                        <a:t> and being ambitious about time frames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effectLst/>
                        </a:rPr>
                        <a:t>Greater focus on staff wellbeing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effectLst/>
                        </a:rPr>
                        <a:t>Frequent communications from the Exec Team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GB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24" marR="3402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851573"/>
                  </a:ext>
                </a:extLst>
              </a:tr>
              <a:tr h="2146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LET GO </a:t>
                      </a:r>
                      <a:r>
                        <a:rPr lang="en-GB" sz="1400" b="0" dirty="0">
                          <a:effectLst/>
                        </a:rPr>
                        <a:t>(stopped these things that are unfit for purpose)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effectLst/>
                        </a:rPr>
                        <a:t>Face to face appointments as only option for service users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effectLst/>
                        </a:rPr>
                        <a:t>Face to face meetings as the norm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effectLst/>
                        </a:rPr>
                        <a:t>Going to A&amp;E for mental health crises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effectLst/>
                        </a:rPr>
                        <a:t>Staff coming into work daily, even when working from home is possible and preferred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effectLst/>
                        </a:rPr>
                        <a:t>Careful and slow decision making as the norm, impeding action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24" marR="34024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RESTART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</a:rPr>
                        <a:t>(put on hold to focus on COVID-19 but need to restart)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</a:rPr>
                        <a:t>Face to face appointments for service users as an option where this is preferred or needed (e.g. physical health checks)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</a:rPr>
                        <a:t>Face to face meetings where travel isn’t needed or minimal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</a:rPr>
                        <a:t>Staff coming into the office where this is necessary and preferred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</a:rPr>
                        <a:t>Taking time to make decisions and action plan where necessary, but not going back to how it used to be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24" marR="3402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83786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331" y="2231820"/>
            <a:ext cx="492443" cy="214643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DURING CRISIS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7011" y="6451408"/>
            <a:ext cx="2233061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POST-CRISIS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774" y="-144379"/>
            <a:ext cx="461665" cy="54447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/>
              <a:t>STOPPED                                       STARTED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4004" y="6173906"/>
            <a:ext cx="979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STOPPED                                                                             STARTED                                 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0810752" y="1761423"/>
            <a:ext cx="1259328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10810752" y="4474143"/>
            <a:ext cx="1259328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749792" y="1973294"/>
            <a:ext cx="138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NEW PRACTICE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49792" y="4686014"/>
            <a:ext cx="138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OLD PRACTICE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509" y="105878"/>
            <a:ext cx="1080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Collective Sense Making: COVID-19 Learning for the Future Project May 2020 – Recommendations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60019" y="6543238"/>
            <a:ext cx="3301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Model taken from Ian Burbidge, RSA, Apr 2020</a:t>
            </a:r>
          </a:p>
        </p:txBody>
      </p:sp>
    </p:spTree>
    <p:extLst>
      <p:ext uri="{BB962C8B-B14F-4D97-AF65-F5344CB8AC3E}">
        <p14:creationId xmlns:p14="http://schemas.microsoft.com/office/powerpoint/2010/main" val="2279455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738" y="930620"/>
            <a:ext cx="10842523" cy="417512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4800" dirty="0"/>
              <a:t>Thank you for your time and attention!</a:t>
            </a:r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800" dirty="0"/>
              <a:t>We would be happy to respond to any questions and curiosities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15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757"/>
            <a:ext cx="10515600" cy="1132369"/>
          </a:xfrm>
        </p:spPr>
        <p:txBody>
          <a:bodyPr/>
          <a:lstStyle/>
          <a:p>
            <a:r>
              <a:rPr lang="en-GB" dirty="0"/>
              <a:t>Objectives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701D247-90D8-2041-8A33-179858773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830887"/>
              </p:ext>
            </p:extLst>
          </p:nvPr>
        </p:nvGraphicFramePr>
        <p:xfrm>
          <a:off x="1700695" y="1086678"/>
          <a:ext cx="8128000" cy="520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069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7718-6540-6047-81EE-D8F7FB1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C3BED-DB1C-4947-B627-D56B39EF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Mark Hayward, Director of Research</a:t>
            </a:r>
          </a:p>
          <a:p>
            <a:r>
              <a:rPr lang="en-US" dirty="0"/>
              <a:t>Clara Strauss, Deputy Director of Research</a:t>
            </a:r>
          </a:p>
          <a:p>
            <a:r>
              <a:rPr lang="en-US" dirty="0"/>
              <a:t>Jonathan Beder, Director of Transformation</a:t>
            </a:r>
          </a:p>
          <a:p>
            <a:r>
              <a:rPr lang="en-US" dirty="0"/>
              <a:t>Hilary Charlton, Clinical </a:t>
            </a:r>
            <a:r>
              <a:rPr lang="en-US" dirty="0" err="1"/>
              <a:t>Programme</a:t>
            </a:r>
            <a:r>
              <a:rPr lang="en-US" dirty="0"/>
              <a:t> Lead – Clinical Strategy</a:t>
            </a:r>
          </a:p>
          <a:p>
            <a:r>
              <a:rPr lang="en-US" dirty="0"/>
              <a:t>Tony Sharp, Head of Strategic Planning</a:t>
            </a:r>
          </a:p>
          <a:p>
            <a:r>
              <a:rPr lang="en-US" dirty="0"/>
              <a:t>Karen Burch, Business Development Manager</a:t>
            </a:r>
          </a:p>
          <a:p>
            <a:r>
              <a:rPr lang="en-US" dirty="0"/>
              <a:t>Dr. Saleema Durgahee, Locum Consultant Liaison Psychiatrist</a:t>
            </a:r>
          </a:p>
          <a:p>
            <a:r>
              <a:rPr lang="en-US" dirty="0"/>
              <a:t>Liz Holland, Associate Director of People Participation</a:t>
            </a:r>
          </a:p>
          <a:p>
            <a:r>
              <a:rPr lang="en-US" dirty="0"/>
              <a:t>Samantha Doll, Business Manager to CEO</a:t>
            </a:r>
          </a:p>
          <a:p>
            <a:endParaRPr lang="en-US" dirty="0"/>
          </a:p>
          <a:p>
            <a:r>
              <a:rPr lang="en-US" dirty="0"/>
              <a:t>Support with content analysis: Catarina Sacadura &amp; Ellie Ball (R&amp;D Dept)</a:t>
            </a:r>
          </a:p>
        </p:txBody>
      </p:sp>
    </p:spTree>
    <p:extLst>
      <p:ext uri="{BB962C8B-B14F-4D97-AF65-F5344CB8AC3E}">
        <p14:creationId xmlns:p14="http://schemas.microsoft.com/office/powerpoint/2010/main" val="204844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05720"/>
            <a:ext cx="11186653" cy="4595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Step 1: </a:t>
            </a:r>
            <a:r>
              <a:rPr lang="en-GB" dirty="0"/>
              <a:t>Interviews with senior staff to identify key changes, their impact and sustainability</a:t>
            </a:r>
          </a:p>
          <a:p>
            <a:pPr lvl="1"/>
            <a:endParaRPr lang="en-GB" dirty="0"/>
          </a:p>
          <a:p>
            <a:pPr lvl="3"/>
            <a:r>
              <a:rPr lang="en-GB" sz="2600" dirty="0"/>
              <a:t>Key changes used to form a ‘long list’ from which survey items</a:t>
            </a:r>
            <a:br>
              <a:rPr lang="en-GB" sz="2600" dirty="0"/>
            </a:br>
            <a:r>
              <a:rPr lang="en-GB" sz="2600" dirty="0"/>
              <a:t>could be selected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Step 2: </a:t>
            </a:r>
            <a:r>
              <a:rPr lang="en-GB" dirty="0"/>
              <a:t>Online surveys for staff and service users</a:t>
            </a:r>
          </a:p>
          <a:p>
            <a:pPr lvl="1"/>
            <a:endParaRPr lang="en-GB" dirty="0"/>
          </a:p>
          <a:p>
            <a:pPr lvl="3"/>
            <a:r>
              <a:rPr lang="en-GB" dirty="0"/>
              <a:t>‘</a:t>
            </a:r>
            <a:r>
              <a:rPr lang="en-GB" sz="2600" dirty="0"/>
              <a:t>Short list’ of key changes used to elicit views and experiences of staff and service users – quantitatively and qualitatively 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20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1 - Methodology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6"/>
            <a:ext cx="11186653" cy="41751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following headings were used to guide the interviews with senior staff: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sz="2800" dirty="0"/>
              <a:t>What changes have been made to your directorate/discipline/service?</a:t>
            </a:r>
          </a:p>
          <a:p>
            <a:pPr lvl="1"/>
            <a:r>
              <a:rPr lang="en-GB" sz="2800" dirty="0"/>
              <a:t>Why was the change made?</a:t>
            </a:r>
          </a:p>
          <a:p>
            <a:pPr lvl="1"/>
            <a:r>
              <a:rPr lang="en-GB" sz="2800" dirty="0"/>
              <a:t>What has been the positive impact of this change, if any?</a:t>
            </a:r>
          </a:p>
          <a:p>
            <a:pPr lvl="1"/>
            <a:r>
              <a:rPr lang="en-GB" sz="2800" dirty="0"/>
              <a:t>What has been the negative impact of this change, if any?</a:t>
            </a:r>
          </a:p>
          <a:p>
            <a:pPr lvl="1"/>
            <a:r>
              <a:rPr lang="en-GB" sz="2800" dirty="0"/>
              <a:t>What are your views about sustaining this change?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pPr lvl="1"/>
            <a:endParaRPr lang="en-GB" sz="2000" dirty="0"/>
          </a:p>
          <a:p>
            <a:pPr marL="0" indent="0">
              <a:buNone/>
            </a:pPr>
            <a:endParaRPr lang="en-GB" sz="2400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61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1 - Findings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6"/>
            <a:ext cx="10842523" cy="41751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Interviews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with 27 senior staff generated a long list of 23 changes. The long list was themed to create the following 7 changes for the short list of changes relevant to staff: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Phone/videoconferencing for appointments with service users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Videoconferencing for team and other meetings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Changes to supporting people in crisis, including A&amp;E diversion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Staff working from home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Rapidity of decision making and action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Greater focus on staff wellbeing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Frequent communication from Exec team/Gold Command to all staff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15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1 - Findings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6"/>
            <a:ext cx="10842523" cy="417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The themes from the long list created 5 changes that were relevant to service users:</a:t>
            </a:r>
          </a:p>
          <a:p>
            <a:pPr marL="0" indent="0">
              <a:buNone/>
            </a:pPr>
            <a:endParaRPr lang="en-GB" sz="2600" dirty="0"/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Phone/videoconferencing for appointments with service users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Staff wearing PPE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Changes to supporting people in crisis, including A&amp;E diversion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Greater involvement of friends and families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Greater levels of communication from the Trust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94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2 - Methodology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0310"/>
            <a:ext cx="11186653" cy="48449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100" dirty="0"/>
              <a:t>The short list of changes was used to create one online survey for staff </a:t>
            </a:r>
            <a:br>
              <a:rPr lang="en-GB" sz="3100" dirty="0"/>
            </a:br>
            <a:r>
              <a:rPr lang="en-GB" sz="3100" dirty="0"/>
              <a:t>(7 changes) and one online survey for services users (5 changes). Respondents were invited to rate statements about each change (on a 5-point scale from ‘strongly disagree’ to ‘strongly agree’), in relation to the:</a:t>
            </a:r>
          </a:p>
          <a:p>
            <a:pPr marL="0" indent="0">
              <a:buNone/>
            </a:pPr>
            <a:endParaRPr lang="en-GB" sz="3100" dirty="0"/>
          </a:p>
          <a:p>
            <a:pPr lvl="1"/>
            <a:r>
              <a:rPr lang="en-GB" sz="3100" dirty="0"/>
              <a:t>Positive impact of each change </a:t>
            </a:r>
          </a:p>
          <a:p>
            <a:pPr lvl="1"/>
            <a:r>
              <a:rPr lang="en-GB" sz="3100" dirty="0"/>
              <a:t>Negative impact of each change</a:t>
            </a:r>
          </a:p>
          <a:p>
            <a:pPr lvl="1"/>
            <a:r>
              <a:rPr lang="en-GB" sz="3100" dirty="0"/>
              <a:t>Sustainability of each change post-COVID</a:t>
            </a:r>
          </a:p>
          <a:p>
            <a:pPr marL="457200" lvl="1" indent="0">
              <a:buNone/>
            </a:pPr>
            <a:endParaRPr lang="en-GB" sz="3100" dirty="0"/>
          </a:p>
          <a:p>
            <a:pPr lvl="1"/>
            <a:r>
              <a:rPr lang="en-GB" sz="3100" dirty="0"/>
              <a:t>…. and to offer their own comments on each change and its impact</a:t>
            </a:r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r>
              <a:rPr lang="en-GB" sz="3100" dirty="0"/>
              <a:t>The staff survey was designed and distributed in collaboration with the Communications team. The service user survey was distributed to their networks by the People Participation team.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908086"/>
      </p:ext>
    </p:extLst>
  </p:cSld>
  <p:clrMapOvr>
    <a:masterClrMapping/>
  </p:clrMapOvr>
</p:sld>
</file>

<file path=ppt/theme/theme1.xml><?xml version="1.0" encoding="utf-8"?>
<a:theme xmlns:a="http://schemas.openxmlformats.org/drawingml/2006/main" name="SussexPartnership-presentation-template-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EBD9CDFC-F115-5D48-BAB1-7C1FA3A7FF17}" vid="{824D38A3-D3AB-C94C-95DE-F7BFE8B69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</TotalTime>
  <Words>3085</Words>
  <Application>Microsoft Office PowerPoint</Application>
  <PresentationFormat>Widescreen</PresentationFormat>
  <Paragraphs>359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Symbol</vt:lpstr>
      <vt:lpstr>Times New Roman</vt:lpstr>
      <vt:lpstr>SussexPartnership-presentation-template-4x3</vt:lpstr>
      <vt:lpstr>  </vt:lpstr>
      <vt:lpstr>Background and Context</vt:lpstr>
      <vt:lpstr>Objectives</vt:lpstr>
      <vt:lpstr>Project Team</vt:lpstr>
      <vt:lpstr>Methodology </vt:lpstr>
      <vt:lpstr>Step 1 - Methodology </vt:lpstr>
      <vt:lpstr>Step 1 - Findings </vt:lpstr>
      <vt:lpstr>Step 1 - Findings </vt:lpstr>
      <vt:lpstr>Step 2 - Methodology </vt:lpstr>
      <vt:lpstr>Step 2 – Findings (staff)</vt:lpstr>
      <vt:lpstr>Step 2 – Findings (staff): Positive Impacts</vt:lpstr>
      <vt:lpstr>Step 2 – Findings (staff) : Negative Impacts</vt:lpstr>
      <vt:lpstr>Step 2 – Findings (staff): Sustainability</vt:lpstr>
      <vt:lpstr>Step 2 – Findings (staff):  Respondents’ Own Comments</vt:lpstr>
      <vt:lpstr>Change 1: Phone/videoconferencing for appointments with service users</vt:lpstr>
      <vt:lpstr>Change 2: Videoconferencing for team and other meetings</vt:lpstr>
      <vt:lpstr>Change 3: Changes to supporting people in crisis, including A&amp;E diversion</vt:lpstr>
      <vt:lpstr>Change 4: Staff working from home</vt:lpstr>
      <vt:lpstr>Change 5: Rapidity of decision making and action </vt:lpstr>
      <vt:lpstr>Change 6: Focus on staff wellbeing  </vt:lpstr>
      <vt:lpstr>Change 7: Frequent comms from Exec team/Gold Command to all staff </vt:lpstr>
      <vt:lpstr>Step 2 – Findings (service users)</vt:lpstr>
      <vt:lpstr>Key Learning</vt:lpstr>
      <vt:lpstr>Key Learning</vt:lpstr>
      <vt:lpstr>Learning from the process</vt:lpstr>
      <vt:lpstr>Limitations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Charlton Dan (Sussex Partnership Trust)</cp:lastModifiedBy>
  <cp:revision>186</cp:revision>
  <dcterms:created xsi:type="dcterms:W3CDTF">2019-06-06T10:40:48Z</dcterms:created>
  <dcterms:modified xsi:type="dcterms:W3CDTF">2020-11-30T08:24:48Z</dcterms:modified>
</cp:coreProperties>
</file>