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5.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6"/>
  </p:notesMasterIdLst>
  <p:sldIdLst>
    <p:sldId id="298" r:id="rId2"/>
    <p:sldId id="338" r:id="rId3"/>
    <p:sldId id="340" r:id="rId4"/>
    <p:sldId id="319" r:id="rId5"/>
    <p:sldId id="341" r:id="rId6"/>
    <p:sldId id="343" r:id="rId7"/>
    <p:sldId id="257" r:id="rId8"/>
    <p:sldId id="261" r:id="rId9"/>
    <p:sldId id="355" r:id="rId10"/>
    <p:sldId id="258" r:id="rId11"/>
    <p:sldId id="353" r:id="rId12"/>
    <p:sldId id="356" r:id="rId13"/>
    <p:sldId id="259" r:id="rId14"/>
    <p:sldId id="260" r:id="rId15"/>
    <p:sldId id="263" r:id="rId16"/>
    <p:sldId id="347" r:id="rId17"/>
    <p:sldId id="348" r:id="rId18"/>
    <p:sldId id="349" r:id="rId19"/>
    <p:sldId id="358" r:id="rId20"/>
    <p:sldId id="262" r:id="rId21"/>
    <p:sldId id="265" r:id="rId22"/>
    <p:sldId id="276" r:id="rId23"/>
    <p:sldId id="277" r:id="rId24"/>
    <p:sldId id="278" r:id="rId25"/>
    <p:sldId id="279" r:id="rId26"/>
    <p:sldId id="357" r:id="rId27"/>
    <p:sldId id="267" r:id="rId28"/>
    <p:sldId id="264" r:id="rId29"/>
    <p:sldId id="354" r:id="rId30"/>
    <p:sldId id="352" r:id="rId31"/>
    <p:sldId id="266" r:id="rId32"/>
    <p:sldId id="344" r:id="rId33"/>
    <p:sldId id="345" r:id="rId34"/>
    <p:sldId id="34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C6D"/>
    <a:srgbClr val="7EBCDA"/>
    <a:srgbClr val="00498C"/>
    <a:srgbClr val="A7BDDD"/>
    <a:srgbClr val="D2C300"/>
    <a:srgbClr val="FEED00"/>
    <a:srgbClr val="B9C1C7"/>
    <a:srgbClr val="2C3944"/>
    <a:srgbClr val="768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2" autoAdjust="0"/>
    <p:restoredTop sz="86541" autoAdjust="0"/>
  </p:normalViewPr>
  <p:slideViewPr>
    <p:cSldViewPr snapToGrid="0" snapToObjects="1">
      <p:cViewPr varScale="1">
        <p:scale>
          <a:sx n="45" d="100"/>
          <a:sy n="45" d="100"/>
        </p:scale>
        <p:origin x="1354" y="48"/>
      </p:cViewPr>
      <p:guideLst>
        <p:guide orient="horz" pos="2160"/>
        <p:guide pos="2880"/>
      </p:guideLst>
    </p:cSldViewPr>
  </p:slideViewPr>
  <p:notesTextViewPr>
    <p:cViewPr>
      <p:scale>
        <a:sx n="1" d="1"/>
        <a:sy n="1" d="1"/>
      </p:scale>
      <p:origin x="0" y="0"/>
    </p:cViewPr>
  </p:notesTextViewPr>
  <p:sorterViewPr>
    <p:cViewPr>
      <p:scale>
        <a:sx n="66" d="100"/>
        <a:sy n="66" d="100"/>
      </p:scale>
      <p:origin x="0" y="-14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2.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GB"/>
              <a:t>Percentage (and number in brackets) of each occupational group who took part</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v>% of occupational group who took part</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'[Copy of 1.1 occupational groups.xlsx]1.1'!$A$1:$A$18</c:f>
              <c:strCache>
                <c:ptCount val="18"/>
                <c:pt idx="0">
                  <c:v>Maintenance/Ancillary (n =8)</c:v>
                </c:pt>
                <c:pt idx="1">
                  <c:v>Nursing Assistant/Support Worker (n =4) </c:v>
                </c:pt>
                <c:pt idx="2">
                  <c:v>Finance (n =8)</c:v>
                </c:pt>
                <c:pt idx="3">
                  <c:v>Human Resources (n =13)</c:v>
                </c:pt>
                <c:pt idx="4">
                  <c:v>Nursing (n =205) </c:v>
                </c:pt>
                <c:pt idx="5">
                  <c:v>Occupational Therapy (n =51)</c:v>
                </c:pt>
                <c:pt idx="6">
                  <c:v>Information Systems/IT (n =14)</c:v>
                </c:pt>
                <c:pt idx="7">
                  <c:v>Other Allied Health Professional  (n =43)  </c:v>
                </c:pt>
                <c:pt idx="8">
                  <c:v>Doctors (including Psychiatrists) (n =63)</c:v>
                </c:pt>
                <c:pt idx="9">
                  <c:v>Administration and Clerical (n =192)</c:v>
                </c:pt>
                <c:pt idx="10">
                  <c:v>Peer Support Work (n =7)</c:v>
                </c:pt>
                <c:pt idx="11">
                  <c:v>Pharmacy (n =12)</c:v>
                </c:pt>
                <c:pt idx="12">
                  <c:v>General Management (n= 29)</c:v>
                </c:pt>
                <c:pt idx="13">
                  <c:v>Psychologists/Therapists (n=219) </c:v>
                </c:pt>
                <c:pt idx="14">
                  <c:v>Social work (n =28)</c:v>
                </c:pt>
                <c:pt idx="15">
                  <c:v>Research and Development (n =28)</c:v>
                </c:pt>
                <c:pt idx="16">
                  <c:v>Other central/corporate services (n =57)</c:v>
                </c:pt>
                <c:pt idx="17">
                  <c:v>Education and Training (n =8)</c:v>
                </c:pt>
              </c:strCache>
            </c:strRef>
          </c:cat>
          <c:val>
            <c:numRef>
              <c:f>'[Copy of 1.1 occupational groups.xlsx]1.1'!$B$1:$B$18</c:f>
              <c:numCache>
                <c:formatCode>General</c:formatCode>
                <c:ptCount val="18"/>
                <c:pt idx="0">
                  <c:v>2.2999999999999998</c:v>
                </c:pt>
                <c:pt idx="1">
                  <c:v>4</c:v>
                </c:pt>
                <c:pt idx="2">
                  <c:v>13.6</c:v>
                </c:pt>
                <c:pt idx="3">
                  <c:v>15.5</c:v>
                </c:pt>
                <c:pt idx="4">
                  <c:v>15.6</c:v>
                </c:pt>
                <c:pt idx="5">
                  <c:v>18</c:v>
                </c:pt>
                <c:pt idx="6">
                  <c:v>20.7</c:v>
                </c:pt>
                <c:pt idx="7">
                  <c:v>22.1</c:v>
                </c:pt>
                <c:pt idx="8">
                  <c:v>22.8</c:v>
                </c:pt>
                <c:pt idx="9">
                  <c:v>27.8</c:v>
                </c:pt>
                <c:pt idx="10">
                  <c:v>29.2</c:v>
                </c:pt>
                <c:pt idx="11">
                  <c:v>30.8</c:v>
                </c:pt>
                <c:pt idx="12">
                  <c:v>37.700000000000003</c:v>
                </c:pt>
                <c:pt idx="13">
                  <c:v>37.9</c:v>
                </c:pt>
                <c:pt idx="14">
                  <c:v>56</c:v>
                </c:pt>
                <c:pt idx="15">
                  <c:v>57.1</c:v>
                </c:pt>
                <c:pt idx="16">
                  <c:v>67.900000000000006</c:v>
                </c:pt>
                <c:pt idx="17">
                  <c:v>100</c:v>
                </c:pt>
              </c:numCache>
            </c:numRef>
          </c:val>
          <c:extLst>
            <c:ext xmlns:c16="http://schemas.microsoft.com/office/drawing/2014/chart" uri="{C3380CC4-5D6E-409C-BE32-E72D297353CC}">
              <c16:uniqueId val="{00000000-931C-488A-A734-E134670D6CE3}"/>
            </c:ext>
          </c:extLst>
        </c:ser>
        <c:dLbls>
          <c:dLblPos val="ctr"/>
          <c:showLegendKey val="0"/>
          <c:showVal val="1"/>
          <c:showCatName val="0"/>
          <c:showSerName val="0"/>
          <c:showPercent val="0"/>
          <c:showBubbleSize val="0"/>
        </c:dLbls>
        <c:gapWidth val="79"/>
        <c:overlap val="100"/>
        <c:axId val="30827264"/>
        <c:axId val="30829952"/>
      </c:barChart>
      <c:catAx>
        <c:axId val="30827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30829952"/>
        <c:crosses val="autoZero"/>
        <c:auto val="1"/>
        <c:lblAlgn val="ctr"/>
        <c:lblOffset val="100"/>
        <c:noMultiLvlLbl val="0"/>
      </c:catAx>
      <c:valAx>
        <c:axId val="30829952"/>
        <c:scaling>
          <c:orientation val="minMax"/>
          <c:max val="100"/>
        </c:scaling>
        <c:delete val="1"/>
        <c:axPos val="b"/>
        <c:numFmt formatCode="General" sourceLinked="1"/>
        <c:majorTickMark val="none"/>
        <c:minorTickMark val="none"/>
        <c:tickLblPos val="nextTo"/>
        <c:crossAx val="308272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000" dirty="0"/>
              <a:t>% of Staff</a:t>
            </a:r>
            <a:r>
              <a:rPr lang="en-GB" sz="2000" baseline="0" dirty="0"/>
              <a:t> with low, moderate and high stress related to covid19, technology and home working</a:t>
            </a:r>
            <a:endParaRPr lang="en-GB" sz="2000" dirty="0"/>
          </a:p>
        </c:rich>
      </c:tx>
      <c:layout>
        <c:manualLayout>
          <c:xMode val="edge"/>
          <c:yMode val="edge"/>
          <c:x val="0.13048912752908112"/>
          <c:y val="9.8983113927915791E-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v>Low Stress</c:v>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Staff Stress.xlsx]4.7'!$A$1:$A$4</c:f>
              <c:strCache>
                <c:ptCount val="3"/>
                <c:pt idx="0">
                  <c:v>Stress due to home working</c:v>
                </c:pt>
                <c:pt idx="1">
                  <c:v>Stress due to technology</c:v>
                </c:pt>
                <c:pt idx="2">
                  <c:v>Stress due to Covid-19</c:v>
                </c:pt>
              </c:strCache>
            </c:strRef>
          </c:cat>
          <c:val>
            <c:numRef>
              <c:f>'[Overall Staff Stress.xlsx]4.7'!$B$1:$B$4</c:f>
              <c:numCache>
                <c:formatCode>General</c:formatCode>
                <c:ptCount val="4"/>
                <c:pt idx="0">
                  <c:v>68.900000000000006</c:v>
                </c:pt>
                <c:pt idx="1">
                  <c:v>60.4</c:v>
                </c:pt>
                <c:pt idx="2">
                  <c:v>60.7</c:v>
                </c:pt>
              </c:numCache>
            </c:numRef>
          </c:val>
          <c:extLst>
            <c:ext xmlns:c16="http://schemas.microsoft.com/office/drawing/2014/chart" uri="{C3380CC4-5D6E-409C-BE32-E72D297353CC}">
              <c16:uniqueId val="{00000000-57FD-4F9A-A761-8239127818F3}"/>
            </c:ext>
          </c:extLst>
        </c:ser>
        <c:ser>
          <c:idx val="1"/>
          <c:order val="1"/>
          <c:tx>
            <c:v>Moderate Stress</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Staff Stress.xlsx]4.7'!$A$1:$A$4</c:f>
              <c:strCache>
                <c:ptCount val="3"/>
                <c:pt idx="0">
                  <c:v>Stress due to home working</c:v>
                </c:pt>
                <c:pt idx="1">
                  <c:v>Stress due to technology</c:v>
                </c:pt>
                <c:pt idx="2">
                  <c:v>Stress due to Covid-19</c:v>
                </c:pt>
              </c:strCache>
            </c:strRef>
          </c:cat>
          <c:val>
            <c:numRef>
              <c:f>'[Overall Staff Stress.xlsx]4.7'!$C$1:$C$4</c:f>
              <c:numCache>
                <c:formatCode>General</c:formatCode>
                <c:ptCount val="4"/>
                <c:pt idx="0">
                  <c:v>16.399999999999999</c:v>
                </c:pt>
                <c:pt idx="1">
                  <c:v>20.7</c:v>
                </c:pt>
                <c:pt idx="2">
                  <c:v>24.1</c:v>
                </c:pt>
              </c:numCache>
            </c:numRef>
          </c:val>
          <c:extLst>
            <c:ext xmlns:c16="http://schemas.microsoft.com/office/drawing/2014/chart" uri="{C3380CC4-5D6E-409C-BE32-E72D297353CC}">
              <c16:uniqueId val="{00000001-57FD-4F9A-A761-8239127818F3}"/>
            </c:ext>
          </c:extLst>
        </c:ser>
        <c:ser>
          <c:idx val="2"/>
          <c:order val="2"/>
          <c:tx>
            <c:v>High Stress</c:v>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Staff Stress.xlsx]4.7'!$A$1:$A$4</c:f>
              <c:strCache>
                <c:ptCount val="3"/>
                <c:pt idx="0">
                  <c:v>Stress due to home working</c:v>
                </c:pt>
                <c:pt idx="1">
                  <c:v>Stress due to technology</c:v>
                </c:pt>
                <c:pt idx="2">
                  <c:v>Stress due to Covid-19</c:v>
                </c:pt>
              </c:strCache>
            </c:strRef>
          </c:cat>
          <c:val>
            <c:numRef>
              <c:f>'[Overall Staff Stress.xlsx]4.7'!$D$1:$D$4</c:f>
              <c:numCache>
                <c:formatCode>General</c:formatCode>
                <c:ptCount val="4"/>
                <c:pt idx="0">
                  <c:v>14.7</c:v>
                </c:pt>
                <c:pt idx="1">
                  <c:v>18.8</c:v>
                </c:pt>
                <c:pt idx="2">
                  <c:v>15.2</c:v>
                </c:pt>
              </c:numCache>
            </c:numRef>
          </c:val>
          <c:extLst>
            <c:ext xmlns:c16="http://schemas.microsoft.com/office/drawing/2014/chart" uri="{C3380CC4-5D6E-409C-BE32-E72D297353CC}">
              <c16:uniqueId val="{00000002-57FD-4F9A-A761-8239127818F3}"/>
            </c:ext>
          </c:extLst>
        </c:ser>
        <c:dLbls>
          <c:dLblPos val="ctr"/>
          <c:showLegendKey val="0"/>
          <c:showVal val="1"/>
          <c:showCatName val="0"/>
          <c:showSerName val="0"/>
          <c:showPercent val="0"/>
          <c:showBubbleSize val="0"/>
        </c:dLbls>
        <c:gapWidth val="150"/>
        <c:overlap val="100"/>
        <c:axId val="33188096"/>
        <c:axId val="33198080"/>
        <c:extLst>
          <c:ext xmlns:c15="http://schemas.microsoft.com/office/drawing/2012/chart" uri="{02D57815-91ED-43cb-92C2-25804820EDAC}">
            <c15:filteredBarSeries>
              <c15:ser>
                <c:idx val="3"/>
                <c:order val="3"/>
                <c:tx>
                  <c:v>Agree</c:v>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'[Overall Staff Stress.xlsx]4.7'!$A$1:$A$4</c15:sqref>
                        </c15:formulaRef>
                      </c:ext>
                    </c:extLst>
                    <c:strCache>
                      <c:ptCount val="3"/>
                      <c:pt idx="0">
                        <c:v>Stress due to home working</c:v>
                      </c:pt>
                      <c:pt idx="1">
                        <c:v>Stress due to technology</c:v>
                      </c:pt>
                      <c:pt idx="2">
                        <c:v>Stress due to Covid-19</c:v>
                      </c:pt>
                    </c:strCache>
                  </c:strRef>
                </c:cat>
                <c:val>
                  <c:numRef>
                    <c:extLst>
                      <c:ext uri="{02D57815-91ED-43cb-92C2-25804820EDAC}">
                        <c15:formulaRef>
                          <c15:sqref>'[Overall Staff Stress.xlsx]4.7'!$E$1:$E$4</c15:sqref>
                        </c15:formulaRef>
                      </c:ext>
                    </c:extLst>
                    <c:numCache>
                      <c:formatCode>General</c:formatCode>
                      <c:ptCount val="4"/>
                    </c:numCache>
                  </c:numRef>
                </c:val>
                <c:extLst>
                  <c:ext xmlns:c16="http://schemas.microsoft.com/office/drawing/2014/chart" uri="{C3380CC4-5D6E-409C-BE32-E72D297353CC}">
                    <c16:uniqueId val="{00000003-57FD-4F9A-A761-8239127818F3}"/>
                  </c:ext>
                </c:extLst>
              </c15:ser>
            </c15:filteredBarSeries>
            <c15:filteredBarSeries>
              <c15:ser>
                <c:idx val="4"/>
                <c:order val="4"/>
                <c:tx>
                  <c:v>Strongly agree</c:v>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'[Overall Staff Stress.xlsx]4.7'!$A$1:$A$4</c15:sqref>
                        </c15:formulaRef>
                      </c:ext>
                    </c:extLst>
                    <c:strCache>
                      <c:ptCount val="3"/>
                      <c:pt idx="0">
                        <c:v>Stress due to home working</c:v>
                      </c:pt>
                      <c:pt idx="1">
                        <c:v>Stress due to technology</c:v>
                      </c:pt>
                      <c:pt idx="2">
                        <c:v>Stress due to Covid-19</c:v>
                      </c:pt>
                    </c:strCache>
                  </c:strRef>
                </c:cat>
                <c:val>
                  <c:numRef>
                    <c:extLst xmlns:c15="http://schemas.microsoft.com/office/drawing/2012/chart">
                      <c:ext xmlns:c15="http://schemas.microsoft.com/office/drawing/2012/chart" uri="{02D57815-91ED-43cb-92C2-25804820EDAC}">
                        <c15:formulaRef>
                          <c15:sqref>'[Overall Staff Stress.xlsx]4.7'!$F$1:$F$4</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4-57FD-4F9A-A761-8239127818F3}"/>
                  </c:ext>
                </c:extLst>
              </c15:ser>
            </c15:filteredBarSeries>
          </c:ext>
        </c:extLst>
      </c:barChart>
      <c:catAx>
        <c:axId val="33188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198080"/>
        <c:crosses val="autoZero"/>
        <c:auto val="1"/>
        <c:lblAlgn val="ctr"/>
        <c:lblOffset val="100"/>
        <c:noMultiLvlLbl val="0"/>
      </c:catAx>
      <c:valAx>
        <c:axId val="33198080"/>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188096"/>
        <c:crosses val="autoZero"/>
        <c:crossBetween val="between"/>
      </c:valAx>
      <c:spPr>
        <a:noFill/>
        <a:ln>
          <a:noFill/>
        </a:ln>
        <a:effectLst/>
      </c:spPr>
    </c:plotArea>
    <c:legend>
      <c:legendPos val="t"/>
      <c:layout>
        <c:manualLayout>
          <c:xMode val="edge"/>
          <c:yMode val="edge"/>
          <c:x val="0.31502732240437153"/>
          <c:y val="0.27018304431599233"/>
          <c:w val="0.38629484313320583"/>
          <c:h val="7.666153834597171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dirty="0"/>
              <a:t>Distribution of service types across</a:t>
            </a:r>
            <a:r>
              <a:rPr lang="en-GB" sz="1800" baseline="0" dirty="0"/>
              <a:t> </a:t>
            </a:r>
            <a:r>
              <a:rPr lang="en-GB" sz="1800" dirty="0"/>
              <a:t>the sample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92-4B53-97F8-05C8121EECF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92-4B53-97F8-05C8121EECF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92-4B53-97F8-05C8121EECF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D92-4B53-97F8-05C8121EECF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D92-4B53-97F8-05C8121EECF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D92-4B53-97F8-05C8121EECF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D92-4B53-97F8-05C8121EECF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D92-4B53-97F8-05C8121EECF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D92-4B53-97F8-05C8121EECF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'CDS sample distribution'!$B$1:$J$1</c:f>
              <c:strCache>
                <c:ptCount val="9"/>
                <c:pt idx="0">
                  <c:v>Primary care </c:v>
                </c:pt>
                <c:pt idx="1">
                  <c:v>CYPS</c:v>
                </c:pt>
                <c:pt idx="2">
                  <c:v>Working age</c:v>
                </c:pt>
                <c:pt idx="3">
                  <c:v>Older adult </c:v>
                </c:pt>
                <c:pt idx="4">
                  <c:v>LD</c:v>
                </c:pt>
                <c:pt idx="5">
                  <c:v>Forensic </c:v>
                </c:pt>
                <c:pt idx="6">
                  <c:v>Specialist </c:v>
                </c:pt>
                <c:pt idx="7">
                  <c:v>Central functions </c:v>
                </c:pt>
                <c:pt idx="8">
                  <c:v>Other </c:v>
                </c:pt>
              </c:strCache>
            </c:strRef>
          </c:cat>
          <c:val>
            <c:numRef>
              <c:f>'CDS sample distribution'!$B$2:$J$2</c:f>
              <c:numCache>
                <c:formatCode>General</c:formatCode>
                <c:ptCount val="9"/>
                <c:pt idx="0">
                  <c:v>16.2</c:v>
                </c:pt>
                <c:pt idx="1">
                  <c:v>8.3000000000000007</c:v>
                </c:pt>
                <c:pt idx="2">
                  <c:v>18.2</c:v>
                </c:pt>
                <c:pt idx="3">
                  <c:v>10.8</c:v>
                </c:pt>
                <c:pt idx="4">
                  <c:v>6.4</c:v>
                </c:pt>
                <c:pt idx="5">
                  <c:v>6.3</c:v>
                </c:pt>
                <c:pt idx="6">
                  <c:v>12.2</c:v>
                </c:pt>
                <c:pt idx="7">
                  <c:v>12.9</c:v>
                </c:pt>
                <c:pt idx="8">
                  <c:v>8.6999999999999993</c:v>
                </c:pt>
              </c:numCache>
            </c:numRef>
          </c:val>
          <c:extLst>
            <c:ext xmlns:c16="http://schemas.microsoft.com/office/drawing/2014/chart" uri="{C3380CC4-5D6E-409C-BE32-E72D297353CC}">
              <c16:uniqueId val="{00000012-3D92-4B53-97F8-05C8121EECF3}"/>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8415179133105406"/>
          <c:y val="4.9145227108825774E-2"/>
          <c:w val="0.20223719918376629"/>
          <c:h val="0.898749574922166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dirty="0"/>
              <a:t>Which technologies are effective for carrying out different colleague-facing activities?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Audio</c:v>
          </c:tx>
          <c:spPr>
            <a:solidFill>
              <a:schemeClr val="accent1"/>
            </a:solidFill>
            <a:ln>
              <a:noFill/>
            </a:ln>
            <a:effectLst/>
          </c:spPr>
          <c:invertIfNegative val="0"/>
          <c:dLbls>
            <c:dLbl>
              <c:idx val="3"/>
              <c:layout>
                <c:manualLayout>
                  <c:x val="-9.456264775413711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C7-4B7F-B9C4-E119E7FA4B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Sheet1!$A$1:$A$6</c:f>
              <c:strCache>
                <c:ptCount val="6"/>
                <c:pt idx="0">
                  <c:v>Carrying out meetings </c:v>
                </c:pt>
                <c:pt idx="1">
                  <c:v>Attending supervision/line management</c:v>
                </c:pt>
                <c:pt idx="2">
                  <c:v>Group supervision</c:v>
                </c:pt>
                <c:pt idx="3">
                  <c:v>Discussing personal matters with colleagues </c:v>
                </c:pt>
                <c:pt idx="4">
                  <c:v>Training </c:v>
                </c:pt>
                <c:pt idx="5">
                  <c:v>Working with staff teams</c:v>
                </c:pt>
              </c:strCache>
            </c:strRef>
          </c:cat>
          <c:val>
            <c:numRef>
              <c:f>Sheet1!$B$1:$B$6</c:f>
              <c:numCache>
                <c:formatCode>General</c:formatCode>
                <c:ptCount val="6"/>
                <c:pt idx="0">
                  <c:v>29.9</c:v>
                </c:pt>
                <c:pt idx="1">
                  <c:v>42.1</c:v>
                </c:pt>
                <c:pt idx="2">
                  <c:v>15.7</c:v>
                </c:pt>
                <c:pt idx="3">
                  <c:v>58.6</c:v>
                </c:pt>
                <c:pt idx="4">
                  <c:v>13.5</c:v>
                </c:pt>
                <c:pt idx="5">
                  <c:v>31.4</c:v>
                </c:pt>
              </c:numCache>
            </c:numRef>
          </c:val>
          <c:extLst>
            <c:ext xmlns:c16="http://schemas.microsoft.com/office/drawing/2014/chart" uri="{C3380CC4-5D6E-409C-BE32-E72D297353CC}">
              <c16:uniqueId val="{00000001-A8C7-4B7F-B9C4-E119E7FA4BBB}"/>
            </c:ext>
          </c:extLst>
        </c:ser>
        <c:ser>
          <c:idx val="1"/>
          <c:order val="1"/>
          <c:tx>
            <c:v>Videocall</c:v>
          </c:tx>
          <c:spPr>
            <a:solidFill>
              <a:schemeClr val="accent2"/>
            </a:solidFill>
            <a:ln>
              <a:noFill/>
            </a:ln>
            <a:effectLst/>
          </c:spPr>
          <c:invertIfNegative val="0"/>
          <c:dLbls>
            <c:dLbl>
              <c:idx val="3"/>
              <c:layout>
                <c:manualLayout>
                  <c:x val="9.4562647754137114E-3"/>
                  <c:y val="-6.110022178819793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C7-4B7F-B9C4-E119E7FA4BB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Sheet1!$A$1:$A$6</c:f>
              <c:strCache>
                <c:ptCount val="6"/>
                <c:pt idx="0">
                  <c:v>Carrying out meetings </c:v>
                </c:pt>
                <c:pt idx="1">
                  <c:v>Attending supervision/line management</c:v>
                </c:pt>
                <c:pt idx="2">
                  <c:v>Group supervision</c:v>
                </c:pt>
                <c:pt idx="3">
                  <c:v>Discussing personal matters with colleagues </c:v>
                </c:pt>
                <c:pt idx="4">
                  <c:v>Training </c:v>
                </c:pt>
                <c:pt idx="5">
                  <c:v>Working with staff teams</c:v>
                </c:pt>
              </c:strCache>
            </c:strRef>
          </c:cat>
          <c:val>
            <c:numRef>
              <c:f>Sheet1!$C$1:$C$6</c:f>
              <c:numCache>
                <c:formatCode>General</c:formatCode>
                <c:ptCount val="6"/>
                <c:pt idx="0">
                  <c:v>82.6</c:v>
                </c:pt>
                <c:pt idx="1">
                  <c:v>78.599999999999994</c:v>
                </c:pt>
                <c:pt idx="2">
                  <c:v>78.599999999999994</c:v>
                </c:pt>
                <c:pt idx="3">
                  <c:v>60.6</c:v>
                </c:pt>
                <c:pt idx="4">
                  <c:v>77.7</c:v>
                </c:pt>
                <c:pt idx="5">
                  <c:v>70.5</c:v>
                </c:pt>
              </c:numCache>
            </c:numRef>
          </c:val>
          <c:extLst>
            <c:ext xmlns:c16="http://schemas.microsoft.com/office/drawing/2014/chart" uri="{C3380CC4-5D6E-409C-BE32-E72D297353CC}">
              <c16:uniqueId val="{00000003-A8C7-4B7F-B9C4-E119E7FA4BBB}"/>
            </c:ext>
          </c:extLst>
        </c:ser>
        <c:ser>
          <c:idx val="2"/>
          <c:order val="2"/>
          <c:tx>
            <c:v>Combined</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Sheet1!$A$1:$A$6</c:f>
              <c:strCache>
                <c:ptCount val="6"/>
                <c:pt idx="0">
                  <c:v>Carrying out meetings </c:v>
                </c:pt>
                <c:pt idx="1">
                  <c:v>Attending supervision/line management</c:v>
                </c:pt>
                <c:pt idx="2">
                  <c:v>Group supervision</c:v>
                </c:pt>
                <c:pt idx="3">
                  <c:v>Discussing personal matters with colleagues </c:v>
                </c:pt>
                <c:pt idx="4">
                  <c:v>Training </c:v>
                </c:pt>
                <c:pt idx="5">
                  <c:v>Working with staff teams</c:v>
                </c:pt>
              </c:strCache>
            </c:strRef>
          </c:cat>
          <c:val>
            <c:numRef>
              <c:f>Sheet1!$D$1:$D$6</c:f>
              <c:numCache>
                <c:formatCode>General</c:formatCode>
                <c:ptCount val="6"/>
                <c:pt idx="0">
                  <c:v>50.9</c:v>
                </c:pt>
                <c:pt idx="1">
                  <c:v>28.9</c:v>
                </c:pt>
                <c:pt idx="2">
                  <c:v>25</c:v>
                </c:pt>
                <c:pt idx="3">
                  <c:v>28.5</c:v>
                </c:pt>
                <c:pt idx="4">
                  <c:v>30.6</c:v>
                </c:pt>
                <c:pt idx="5">
                  <c:v>41.3</c:v>
                </c:pt>
              </c:numCache>
            </c:numRef>
          </c:val>
          <c:extLst>
            <c:ext xmlns:c16="http://schemas.microsoft.com/office/drawing/2014/chart" uri="{C3380CC4-5D6E-409C-BE32-E72D297353CC}">
              <c16:uniqueId val="{00000004-A8C7-4B7F-B9C4-E119E7FA4BBB}"/>
            </c:ext>
          </c:extLst>
        </c:ser>
        <c:dLbls>
          <c:showLegendKey val="0"/>
          <c:showVal val="1"/>
          <c:showCatName val="0"/>
          <c:showSerName val="0"/>
          <c:showPercent val="0"/>
          <c:showBubbleSize val="0"/>
        </c:dLbls>
        <c:gapWidth val="150"/>
        <c:overlap val="-25"/>
        <c:axId val="33139328"/>
        <c:axId val="33149696"/>
      </c:barChart>
      <c:catAx>
        <c:axId val="33139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Staff</a:t>
                </a:r>
                <a:r>
                  <a:rPr lang="en-US" baseline="0"/>
                  <a:t>/colleague activity</a:t>
                </a:r>
                <a:endParaRPr lang="en-US"/>
              </a:p>
            </c:rich>
          </c:tx>
          <c:layout>
            <c:manualLayout>
              <c:xMode val="edge"/>
              <c:yMode val="edge"/>
              <c:x val="0.44368689834276542"/>
              <c:y val="0.93556594242844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149696"/>
        <c:crosses val="autoZero"/>
        <c:auto val="1"/>
        <c:lblAlgn val="ctr"/>
        <c:lblOffset val="100"/>
        <c:noMultiLvlLbl val="0"/>
      </c:catAx>
      <c:valAx>
        <c:axId val="33149696"/>
        <c:scaling>
          <c:orientation val="minMax"/>
          <c:max val="100"/>
        </c:scaling>
        <c:delete val="1"/>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r>
                  <a:rPr lang="en-US" baseline="0"/>
                  <a:t> Staff who thought technology was effective</a:t>
                </a:r>
                <a:endParaRPr lang="en-US"/>
              </a:p>
            </c:rich>
          </c:tx>
          <c:layout>
            <c:manualLayout>
              <c:xMode val="edge"/>
              <c:yMode val="edge"/>
              <c:x val="1.8912529550827423E-2"/>
              <c:y val="0.1534786705582566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331393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Importance of having access</a:t>
            </a:r>
            <a:r>
              <a:rPr lang="en-GB" baseline="0"/>
              <a:t> to a variety of videocall platforms</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2CF-4A6D-86D6-CCBA1FC9818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2CF-4A6D-86D6-CCBA1FC9818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2CF-4A6D-86D6-CCBA1FC9818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2CF-4A6D-86D6-CCBA1FC9818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2CF-4A6D-86D6-CCBA1FC9818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Sheet1!$A$1:$E$1</c:f>
              <c:strCache>
                <c:ptCount val="5"/>
                <c:pt idx="0">
                  <c:v>Totally unimportant </c:v>
                </c:pt>
                <c:pt idx="1">
                  <c:v>Unimportant </c:v>
                </c:pt>
                <c:pt idx="2">
                  <c:v>Neither important nor unimportant </c:v>
                </c:pt>
                <c:pt idx="3">
                  <c:v>Important </c:v>
                </c:pt>
                <c:pt idx="4">
                  <c:v>Very important </c:v>
                </c:pt>
              </c:strCache>
            </c:strRef>
          </c:cat>
          <c:val>
            <c:numRef>
              <c:f>Sheet1!$A$2:$E$2</c:f>
              <c:numCache>
                <c:formatCode>General</c:formatCode>
                <c:ptCount val="5"/>
                <c:pt idx="0">
                  <c:v>4.5</c:v>
                </c:pt>
                <c:pt idx="1">
                  <c:v>7</c:v>
                </c:pt>
                <c:pt idx="2">
                  <c:v>18.2</c:v>
                </c:pt>
                <c:pt idx="3">
                  <c:v>38.5</c:v>
                </c:pt>
                <c:pt idx="4">
                  <c:v>31.8</c:v>
                </c:pt>
              </c:numCache>
            </c:numRef>
          </c:val>
          <c:extLst>
            <c:ext xmlns:c16="http://schemas.microsoft.com/office/drawing/2014/chart" uri="{C3380CC4-5D6E-409C-BE32-E72D297353CC}">
              <c16:uniqueId val="{0000000A-E2CF-4A6D-86D6-CCBA1FC9818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dirty="0"/>
              <a:t>Service user facing tasks</a:t>
            </a:r>
            <a:r>
              <a:rPr lang="en-GB" sz="1800" baseline="0" dirty="0"/>
              <a:t> that at least 30% of staff thought effective remotely</a:t>
            </a:r>
            <a:endParaRPr lang="en-GB" sz="1800" dirty="0"/>
          </a:p>
        </c:rich>
      </c:tx>
      <c:layout>
        <c:manualLayout>
          <c:xMode val="edge"/>
          <c:yMode val="edge"/>
          <c:x val="0.20359420538033243"/>
          <c:y val="5.75829619723479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2507143143437"/>
          <c:y val="0.14735479968723836"/>
          <c:w val="0.86967995815466193"/>
          <c:h val="0.41999606894267483"/>
        </c:manualLayout>
      </c:layout>
      <c:barChart>
        <c:barDir val="col"/>
        <c:grouping val="clustered"/>
        <c:varyColors val="0"/>
        <c:ser>
          <c:idx val="0"/>
          <c:order val="0"/>
          <c:tx>
            <c:v>audio</c:v>
          </c:tx>
          <c:spPr>
            <a:solidFill>
              <a:schemeClr val="accent1"/>
            </a:solidFill>
            <a:ln>
              <a:noFill/>
            </a:ln>
            <a:effectLst/>
          </c:spPr>
          <c:invertIfNegative val="0"/>
          <c:dLbls>
            <c:dLbl>
              <c:idx val="1"/>
              <c:layout>
                <c:manualLayout>
                  <c:x val="-5.4734529629984858E-3"/>
                  <c:y val="-5.278377204534672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09-449E-8093-A42DD3294443}"/>
                </c:ext>
              </c:extLst>
            </c:dLbl>
            <c:dLbl>
              <c:idx val="3"/>
              <c:layout>
                <c:manualLayout>
                  <c:x val="-8.6551985286163289E-3"/>
                  <c:y val="-3.496503496503496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09-449E-8093-A42DD3294443}"/>
                </c:ext>
              </c:extLst>
            </c:dLbl>
            <c:dLbl>
              <c:idx val="4"/>
              <c:layout>
                <c:manualLayout>
                  <c:x val="-7.2979372839979363E-3"/>
                  <c:y val="-2.8791480986173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09-449E-8093-A42DD3294443}"/>
                </c:ext>
              </c:extLst>
            </c:dLbl>
            <c:dLbl>
              <c:idx val="5"/>
              <c:layout>
                <c:manualLayout>
                  <c:x val="-5.47345296299845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09-449E-8093-A42DD3294443}"/>
                </c:ext>
              </c:extLst>
            </c:dLbl>
            <c:dLbl>
              <c:idx val="6"/>
              <c:layout>
                <c:manualLayout>
                  <c:x val="-8.655198528616250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09-449E-8093-A42DD32944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routine assessment (n=455)</c:v>
                </c:pt>
                <c:pt idx="1">
                  <c:v>1:1 mental health assessment (n=333)</c:v>
                </c:pt>
                <c:pt idx="2">
                  <c:v>1:1 risk assessment (n=334)</c:v>
                </c:pt>
                <c:pt idx="3">
                  <c:v>Managing risk 1:1 (n=393)</c:v>
                </c:pt>
                <c:pt idx="4">
                  <c:v>Care planning (n=362)</c:v>
                </c:pt>
                <c:pt idx="5">
                  <c:v>service-users/family meeting (n=338)</c:v>
                </c:pt>
                <c:pt idx="6">
                  <c:v>Intervention with service-user (n=355)</c:v>
                </c:pt>
              </c:strCache>
            </c:strRef>
          </c:cat>
          <c:val>
            <c:numRef>
              <c:f>Sheet1!$B$2:$B$8</c:f>
              <c:numCache>
                <c:formatCode>General</c:formatCode>
                <c:ptCount val="7"/>
                <c:pt idx="0">
                  <c:v>51.5</c:v>
                </c:pt>
                <c:pt idx="1">
                  <c:v>27.9</c:v>
                </c:pt>
                <c:pt idx="2">
                  <c:v>32.6</c:v>
                </c:pt>
                <c:pt idx="3">
                  <c:v>33.5</c:v>
                </c:pt>
                <c:pt idx="4">
                  <c:v>34.4</c:v>
                </c:pt>
                <c:pt idx="5">
                  <c:v>17.8</c:v>
                </c:pt>
                <c:pt idx="6">
                  <c:v>24.1</c:v>
                </c:pt>
              </c:numCache>
            </c:numRef>
          </c:val>
          <c:extLst>
            <c:ext xmlns:c16="http://schemas.microsoft.com/office/drawing/2014/chart" uri="{C3380CC4-5D6E-409C-BE32-E72D297353CC}">
              <c16:uniqueId val="{00000005-4109-449E-8093-A42DD3294443}"/>
            </c:ext>
          </c:extLst>
        </c:ser>
        <c:ser>
          <c:idx val="1"/>
          <c:order val="1"/>
          <c:tx>
            <c:v>videocall</c:v>
          </c:tx>
          <c:spPr>
            <a:solidFill>
              <a:schemeClr val="accent2"/>
            </a:solidFill>
            <a:ln>
              <a:noFill/>
            </a:ln>
            <a:effectLst/>
          </c:spPr>
          <c:invertIfNegative val="0"/>
          <c:dLbls>
            <c:dLbl>
              <c:idx val="0"/>
              <c:layout>
                <c:manualLayout>
                  <c:x val="7.2979372839979363E-3"/>
                  <c:y val="-5.278377204534672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09-449E-8093-A42DD3294443}"/>
                </c:ext>
              </c:extLst>
            </c:dLbl>
            <c:dLbl>
              <c:idx val="1"/>
              <c:layout>
                <c:manualLayout>
                  <c:x val="7.2979372839979033E-3"/>
                  <c:y val="-2.8791480986173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09-449E-8093-A42DD3294443}"/>
                </c:ext>
              </c:extLst>
            </c:dLbl>
            <c:dLbl>
              <c:idx val="2"/>
              <c:layout>
                <c:manualLayout>
                  <c:x val="1.230418252246219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109-449E-8093-A42DD3294443}"/>
                </c:ext>
              </c:extLst>
            </c:dLbl>
            <c:dLbl>
              <c:idx val="3"/>
              <c:layout>
                <c:manualLayout>
                  <c:x val="1.378936688415408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109-449E-8093-A42DD3294443}"/>
                </c:ext>
              </c:extLst>
            </c:dLbl>
            <c:dLbl>
              <c:idx val="4"/>
              <c:layout>
                <c:manualLayout>
                  <c:x val="9.800990066115074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109-449E-8093-A42DD32944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routine assessment (n=455)</c:v>
                </c:pt>
                <c:pt idx="1">
                  <c:v>1:1 mental health assessment (n=333)</c:v>
                </c:pt>
                <c:pt idx="2">
                  <c:v>1:1 risk assessment (n=334)</c:v>
                </c:pt>
                <c:pt idx="3">
                  <c:v>Managing risk 1:1 (n=393)</c:v>
                </c:pt>
                <c:pt idx="4">
                  <c:v>Care planning (n=362)</c:v>
                </c:pt>
                <c:pt idx="5">
                  <c:v>service-users/family meeting (n=338)</c:v>
                </c:pt>
                <c:pt idx="6">
                  <c:v>Intervention with service-user (n=355)</c:v>
                </c:pt>
              </c:strCache>
            </c:strRef>
          </c:cat>
          <c:val>
            <c:numRef>
              <c:f>Sheet1!$C$2:$C$8</c:f>
              <c:numCache>
                <c:formatCode>General</c:formatCode>
                <c:ptCount val="7"/>
                <c:pt idx="0">
                  <c:v>40.4</c:v>
                </c:pt>
                <c:pt idx="1">
                  <c:v>31.9</c:v>
                </c:pt>
                <c:pt idx="2">
                  <c:v>34</c:v>
                </c:pt>
                <c:pt idx="3">
                  <c:v>33.6</c:v>
                </c:pt>
                <c:pt idx="4">
                  <c:v>34.6</c:v>
                </c:pt>
                <c:pt idx="5">
                  <c:v>36</c:v>
                </c:pt>
                <c:pt idx="6">
                  <c:v>29</c:v>
                </c:pt>
              </c:numCache>
            </c:numRef>
          </c:val>
          <c:extLst>
            <c:ext xmlns:c16="http://schemas.microsoft.com/office/drawing/2014/chart" uri="{C3380CC4-5D6E-409C-BE32-E72D297353CC}">
              <c16:uniqueId val="{0000000B-4109-449E-8093-A42DD3294443}"/>
            </c:ext>
          </c:extLst>
        </c:ser>
        <c:ser>
          <c:idx val="2"/>
          <c:order val="2"/>
          <c:tx>
            <c:v>combined</c:v>
          </c:tx>
          <c:spPr>
            <a:solidFill>
              <a:schemeClr val="accent3"/>
            </a:solidFill>
            <a:ln>
              <a:noFill/>
            </a:ln>
            <a:effectLst/>
          </c:spPr>
          <c:invertIfNegative val="0"/>
          <c:dLbls>
            <c:dLbl>
              <c:idx val="0"/>
              <c:layout>
                <c:manualLayout>
                  <c:x val="7.297937283997936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109-449E-8093-A42DD3294443}"/>
                </c:ext>
              </c:extLst>
            </c:dLbl>
            <c:dLbl>
              <c:idx val="5"/>
              <c:layout>
                <c:manualLayout>
                  <c:x val="7.2979372839979363E-3"/>
                  <c:y val="-5.2783772045346726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109-449E-8093-A42DD3294443}"/>
                </c:ext>
              </c:extLst>
            </c:dLbl>
            <c:dLbl>
              <c:idx val="6"/>
              <c:layout>
                <c:manualLayout>
                  <c:x val="1.0946905925996904E-2"/>
                  <c:y val="-2.87914809861744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109-449E-8093-A42DD32944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routine assessment (n=455)</c:v>
                </c:pt>
                <c:pt idx="1">
                  <c:v>1:1 mental health assessment (n=333)</c:v>
                </c:pt>
                <c:pt idx="2">
                  <c:v>1:1 risk assessment (n=334)</c:v>
                </c:pt>
                <c:pt idx="3">
                  <c:v>Managing risk 1:1 (n=393)</c:v>
                </c:pt>
                <c:pt idx="4">
                  <c:v>Care planning (n=362)</c:v>
                </c:pt>
                <c:pt idx="5">
                  <c:v>service-users/family meeting (n=338)</c:v>
                </c:pt>
                <c:pt idx="6">
                  <c:v>Intervention with service-user (n=355)</c:v>
                </c:pt>
              </c:strCache>
            </c:strRef>
          </c:cat>
          <c:val>
            <c:numRef>
              <c:f>Sheet1!$D$2:$D$8</c:f>
              <c:numCache>
                <c:formatCode>General</c:formatCode>
                <c:ptCount val="7"/>
                <c:pt idx="0">
                  <c:v>23.9</c:v>
                </c:pt>
                <c:pt idx="4">
                  <c:v>19</c:v>
                </c:pt>
                <c:pt idx="5">
                  <c:v>22.2</c:v>
                </c:pt>
                <c:pt idx="6">
                  <c:v>16.3</c:v>
                </c:pt>
              </c:numCache>
            </c:numRef>
          </c:val>
          <c:extLst>
            <c:ext xmlns:c16="http://schemas.microsoft.com/office/drawing/2014/chart" uri="{C3380CC4-5D6E-409C-BE32-E72D297353CC}">
              <c16:uniqueId val="{0000000F-4109-449E-8093-A42DD3294443}"/>
            </c:ext>
          </c:extLst>
        </c:ser>
        <c:dLbls>
          <c:dLblPos val="outEnd"/>
          <c:showLegendKey val="0"/>
          <c:showVal val="1"/>
          <c:showCatName val="0"/>
          <c:showSerName val="0"/>
          <c:showPercent val="0"/>
          <c:showBubbleSize val="0"/>
        </c:dLbls>
        <c:gapWidth val="150"/>
        <c:axId val="33292672"/>
        <c:axId val="33294592"/>
      </c:barChart>
      <c:catAx>
        <c:axId val="332926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Service</a:t>
                </a:r>
                <a:r>
                  <a:rPr lang="en-US" baseline="0"/>
                  <a:t> User Activity</a:t>
                </a:r>
                <a:endParaRPr lang="en-US"/>
              </a:p>
            </c:rich>
          </c:tx>
          <c:layout>
            <c:manualLayout>
              <c:xMode val="edge"/>
              <c:yMode val="edge"/>
              <c:x val="0.3556523779492668"/>
              <c:y val="0.9352863278453831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94592"/>
        <c:crosses val="autoZero"/>
        <c:auto val="1"/>
        <c:lblAlgn val="ctr"/>
        <c:lblOffset val="100"/>
        <c:noMultiLvlLbl val="0"/>
      </c:catAx>
      <c:valAx>
        <c:axId val="3329459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Staff who thought technology was</a:t>
                </a:r>
                <a:r>
                  <a:rPr lang="en-US" baseline="0"/>
                  <a:t> effective</a:t>
                </a:r>
                <a:endParaRPr lang="en-US"/>
              </a:p>
            </c:rich>
          </c:tx>
          <c:layout>
            <c:manualLayout>
              <c:xMode val="edge"/>
              <c:yMode val="edge"/>
              <c:x val="2.2110113548367307E-2"/>
              <c:y val="4.2459666317934033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292672"/>
        <c:crosses val="autoZero"/>
        <c:crossBetween val="between"/>
      </c:valAx>
      <c:spPr>
        <a:noFill/>
        <a:ln>
          <a:noFill/>
        </a:ln>
        <a:effectLst/>
      </c:spPr>
    </c:plotArea>
    <c:legend>
      <c:legendPos val="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000" baseline="0" dirty="0"/>
              <a:t>Service-user-facing tasks that fewer than 20% of staff thought effective remotely</a:t>
            </a:r>
            <a:endParaRPr lang="en-GB"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02507143143437"/>
          <c:y val="0.14735479968723836"/>
          <c:w val="0.86967995815466193"/>
          <c:h val="0.41999606894267483"/>
        </c:manualLayout>
      </c:layout>
      <c:barChart>
        <c:barDir val="col"/>
        <c:grouping val="clustered"/>
        <c:varyColors val="0"/>
        <c:ser>
          <c:idx val="0"/>
          <c:order val="0"/>
          <c:tx>
            <c:v>audio</c:v>
          </c:tx>
          <c:spPr>
            <a:solidFill>
              <a:schemeClr val="accent1"/>
            </a:solidFill>
            <a:ln>
              <a:noFill/>
            </a:ln>
            <a:effectLst/>
          </c:spPr>
          <c:invertIfNegative val="0"/>
          <c:dLbls>
            <c:dLbl>
              <c:idx val="3"/>
              <c:layout>
                <c:manualLayout>
                  <c:x val="-6.6467264872051325E-3"/>
                  <c:y val="-1.0489510489510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B1-4BF4-AB13-D58D991853B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Mental Health Act assessment (n=94)</c:v>
                </c:pt>
                <c:pt idx="1">
                  <c:v>Physical health assessments (n=159)</c:v>
                </c:pt>
                <c:pt idx="2">
                  <c:v>Neuropsychological assessments (n=108)</c:v>
                </c:pt>
                <c:pt idx="3">
                  <c:v>Medication review (n=180)</c:v>
                </c:pt>
                <c:pt idx="4">
                  <c:v>Group/family session (n=109)</c:v>
                </c:pt>
              </c:strCache>
            </c:strRef>
          </c:cat>
          <c:val>
            <c:numRef>
              <c:f>Sheet1!$B$2:$B$6</c:f>
              <c:numCache>
                <c:formatCode>General</c:formatCode>
                <c:ptCount val="5"/>
                <c:pt idx="0">
                  <c:v>3.1</c:v>
                </c:pt>
                <c:pt idx="1">
                  <c:v>5.4</c:v>
                </c:pt>
                <c:pt idx="2">
                  <c:v>4</c:v>
                </c:pt>
                <c:pt idx="3">
                  <c:v>14.7</c:v>
                </c:pt>
                <c:pt idx="4">
                  <c:v>8.1</c:v>
                </c:pt>
              </c:numCache>
            </c:numRef>
          </c:val>
          <c:extLst>
            <c:ext xmlns:c16="http://schemas.microsoft.com/office/drawing/2014/chart" uri="{C3380CC4-5D6E-409C-BE32-E72D297353CC}">
              <c16:uniqueId val="{00000001-0CB1-4BF4-AB13-D58D991853B0}"/>
            </c:ext>
          </c:extLst>
        </c:ser>
        <c:ser>
          <c:idx val="1"/>
          <c:order val="1"/>
          <c:tx>
            <c:v>videocall</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Mental Health Act assessment (n=94)</c:v>
                </c:pt>
                <c:pt idx="1">
                  <c:v>Physical health assessments (n=159)</c:v>
                </c:pt>
                <c:pt idx="2">
                  <c:v>Neuropsychological assessments (n=108)</c:v>
                </c:pt>
                <c:pt idx="3">
                  <c:v>Medication review (n=180)</c:v>
                </c:pt>
                <c:pt idx="4">
                  <c:v>Group/family session (n=109)</c:v>
                </c:pt>
              </c:strCache>
            </c:strRef>
          </c:cat>
          <c:val>
            <c:numRef>
              <c:f>Sheet1!$C$2:$C$6</c:f>
              <c:numCache>
                <c:formatCode>General</c:formatCode>
                <c:ptCount val="5"/>
                <c:pt idx="0">
                  <c:v>5.3</c:v>
                </c:pt>
                <c:pt idx="1">
                  <c:v>8.9</c:v>
                </c:pt>
                <c:pt idx="2">
                  <c:v>4.8</c:v>
                </c:pt>
                <c:pt idx="3">
                  <c:v>13.6</c:v>
                </c:pt>
                <c:pt idx="4">
                  <c:v>20.9</c:v>
                </c:pt>
              </c:numCache>
            </c:numRef>
          </c:val>
          <c:extLst>
            <c:ext xmlns:c16="http://schemas.microsoft.com/office/drawing/2014/chart" uri="{C3380CC4-5D6E-409C-BE32-E72D297353CC}">
              <c16:uniqueId val="{00000002-0CB1-4BF4-AB13-D58D991853B0}"/>
            </c:ext>
          </c:extLst>
        </c:ser>
        <c:ser>
          <c:idx val="2"/>
          <c:order val="2"/>
          <c:tx>
            <c:v>combined</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Mental Health Act assessment (n=94)</c:v>
                </c:pt>
                <c:pt idx="1">
                  <c:v>Physical health assessments (n=159)</c:v>
                </c:pt>
                <c:pt idx="2">
                  <c:v>Neuropsychological assessments (n=108)</c:v>
                </c:pt>
                <c:pt idx="3">
                  <c:v>Medication review (n=180)</c:v>
                </c:pt>
                <c:pt idx="4">
                  <c:v>Group/family session (n=109)</c:v>
                </c:pt>
              </c:strCache>
            </c:strRef>
          </c:cat>
          <c:val>
            <c:numRef>
              <c:f>Sheet1!$D$2:$D$6</c:f>
              <c:numCache>
                <c:formatCode>General</c:formatCode>
                <c:ptCount val="5"/>
                <c:pt idx="0">
                  <c:v>7.7</c:v>
                </c:pt>
                <c:pt idx="1">
                  <c:v>12.9</c:v>
                </c:pt>
                <c:pt idx="2">
                  <c:v>6.3</c:v>
                </c:pt>
                <c:pt idx="3">
                  <c:v>10</c:v>
                </c:pt>
                <c:pt idx="4">
                  <c:v>12.2</c:v>
                </c:pt>
              </c:numCache>
            </c:numRef>
          </c:val>
          <c:extLst>
            <c:ext xmlns:c16="http://schemas.microsoft.com/office/drawing/2014/chart" uri="{C3380CC4-5D6E-409C-BE32-E72D297353CC}">
              <c16:uniqueId val="{00000003-0CB1-4BF4-AB13-D58D991853B0}"/>
            </c:ext>
          </c:extLst>
        </c:ser>
        <c:dLbls>
          <c:dLblPos val="outEnd"/>
          <c:showLegendKey val="0"/>
          <c:showVal val="1"/>
          <c:showCatName val="0"/>
          <c:showSerName val="0"/>
          <c:showPercent val="0"/>
          <c:showBubbleSize val="0"/>
        </c:dLbls>
        <c:gapWidth val="150"/>
        <c:axId val="33445376"/>
        <c:axId val="33447296"/>
      </c:barChart>
      <c:catAx>
        <c:axId val="334453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Service</a:t>
                </a:r>
                <a:r>
                  <a:rPr lang="en-US" baseline="0"/>
                  <a:t> User activity</a:t>
                </a:r>
                <a:endParaRPr lang="en-US"/>
              </a:p>
            </c:rich>
          </c:tx>
          <c:layout>
            <c:manualLayout>
              <c:xMode val="edge"/>
              <c:yMode val="edge"/>
              <c:x val="0.42328936201020734"/>
              <c:y val="0.7531308586426694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447296"/>
        <c:crosses val="autoZero"/>
        <c:auto val="1"/>
        <c:lblAlgn val="ctr"/>
        <c:lblOffset val="100"/>
        <c:noMultiLvlLbl val="0"/>
      </c:catAx>
      <c:valAx>
        <c:axId val="3344729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Staff who though activity</a:t>
                </a:r>
                <a:r>
                  <a:rPr lang="en-US" baseline="0"/>
                  <a:t> effective</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445376"/>
        <c:crosses val="autoZero"/>
        <c:crossBetween val="between"/>
      </c:valAx>
      <c:spPr>
        <a:noFill/>
        <a:ln>
          <a:noFill/>
        </a:ln>
        <a:effectLst/>
      </c:spPr>
    </c:plotArea>
    <c:legend>
      <c:legendPos val="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'I would be</a:t>
            </a:r>
            <a:r>
              <a:rPr lang="en-GB" baseline="0"/>
              <a:t> keen</a:t>
            </a:r>
            <a:r>
              <a:rPr lang="en-GB"/>
              <a:t> to continue working from home with technical support'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8E7-4D24-A3F1-5AF9027CCA4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8E7-4D24-A3F1-5AF9027CCA4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8E7-4D24-A3F1-5AF9027CCA4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8E7-4D24-A3F1-5AF9027CCA40}"/>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D8E7-4D24-A3F1-5AF9027CCA4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'WFH with tech support'!$A$1:$E$1</c:f>
              <c:strCache>
                <c:ptCount val="5"/>
                <c:pt idx="0">
                  <c:v>Strongly disagree</c:v>
                </c:pt>
                <c:pt idx="1">
                  <c:v>Disagree</c:v>
                </c:pt>
                <c:pt idx="2">
                  <c:v>Neither agree nor disargee</c:v>
                </c:pt>
                <c:pt idx="3">
                  <c:v>Somewhat agree</c:v>
                </c:pt>
                <c:pt idx="4">
                  <c:v>Strongly agree</c:v>
                </c:pt>
              </c:strCache>
            </c:strRef>
          </c:cat>
          <c:val>
            <c:numRef>
              <c:f>'WFH with tech support'!$A$2:$E$2</c:f>
              <c:numCache>
                <c:formatCode>General</c:formatCode>
                <c:ptCount val="5"/>
                <c:pt idx="0">
                  <c:v>5.5</c:v>
                </c:pt>
                <c:pt idx="1">
                  <c:v>5.5</c:v>
                </c:pt>
                <c:pt idx="2">
                  <c:v>6.4</c:v>
                </c:pt>
                <c:pt idx="3">
                  <c:v>28.5</c:v>
                </c:pt>
                <c:pt idx="4">
                  <c:v>54.1</c:v>
                </c:pt>
              </c:numCache>
            </c:numRef>
          </c:val>
          <c:extLst>
            <c:ext xmlns:c16="http://schemas.microsoft.com/office/drawing/2014/chart" uri="{C3380CC4-5D6E-409C-BE32-E72D297353CC}">
              <c16:uniqueId val="{0000000A-D8E7-4D24-A3F1-5AF9027CCA4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r>
              <a:rPr lang="en-GB" sz="1800">
                <a:effectLst/>
              </a:rPr>
              <a:t>‘</a:t>
            </a:r>
            <a:r>
              <a:rPr lang="en-GB" sz="1800" b="1">
                <a:effectLst/>
              </a:rPr>
              <a:t>In the future, I would like there to be an effective way for some people to join a single meeting in-person from their workplace, and others via videocall</a:t>
            </a:r>
            <a:r>
              <a:rPr lang="en-GB" sz="1800">
                <a:effectLst/>
              </a:rPr>
              <a:t>’</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75000"/>
                    <a:lumOff val="25000"/>
                  </a:sysClr>
                </a:solidFill>
              </a:defRPr>
            </a:pPr>
            <a:endParaRPr lang="en-GB"/>
          </a:p>
        </c:rich>
      </c:tx>
      <c:layout>
        <c:manualLayout>
          <c:xMode val="edge"/>
          <c:yMode val="edge"/>
          <c:x val="0.13973809523809524"/>
          <c:y val="4.6829698742066493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lumMod val="75000"/>
                  <a:lumOff val="25000"/>
                </a:sys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EB4-42A2-B3FF-17A74F75BD1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EB4-42A2-B3FF-17A74F75BD1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EB4-42A2-B3FF-17A74F75BD1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EB4-42A2-B3FF-17A74F75BD13}"/>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EB4-42A2-B3FF-17A74F75BD13}"/>
              </c:ext>
            </c:extLst>
          </c:dPt>
          <c:dLbls>
            <c:dLbl>
              <c:idx val="0"/>
              <c:layout>
                <c:manualLayout>
                  <c:x val="4.5937570303711948E-2"/>
                  <c:y val="1.357097172410177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EB4-42A2-B3FF-17A74F75BD13}"/>
                </c:ext>
              </c:extLst>
            </c:dLbl>
            <c:dLbl>
              <c:idx val="1"/>
              <c:layout>
                <c:manualLayout>
                  <c:x val="-5.1514998125234343E-2"/>
                  <c:y val="7.9152121737403325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EB4-42A2-B3FF-17A74F75BD1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Combined!$A$1:$E$1</c:f>
              <c:strCache>
                <c:ptCount val="5"/>
                <c:pt idx="0">
                  <c:v>Strongly disagree</c:v>
                </c:pt>
                <c:pt idx="1">
                  <c:v>Disagree</c:v>
                </c:pt>
                <c:pt idx="2">
                  <c:v>Neither agree nor disagree</c:v>
                </c:pt>
                <c:pt idx="3">
                  <c:v>Agree</c:v>
                </c:pt>
                <c:pt idx="4">
                  <c:v>Strongly agree</c:v>
                </c:pt>
              </c:strCache>
            </c:strRef>
          </c:cat>
          <c:val>
            <c:numRef>
              <c:f>Combined!$A$2:$E$2</c:f>
              <c:numCache>
                <c:formatCode>General</c:formatCode>
                <c:ptCount val="5"/>
                <c:pt idx="0">
                  <c:v>2.2999999999999998</c:v>
                </c:pt>
                <c:pt idx="1">
                  <c:v>1.7</c:v>
                </c:pt>
                <c:pt idx="2">
                  <c:v>16.2</c:v>
                </c:pt>
                <c:pt idx="3">
                  <c:v>41.9</c:v>
                </c:pt>
                <c:pt idx="4">
                  <c:v>38</c:v>
                </c:pt>
              </c:numCache>
            </c:numRef>
          </c:val>
          <c:extLst>
            <c:ext xmlns:c16="http://schemas.microsoft.com/office/drawing/2014/chart" uri="{C3380CC4-5D6E-409C-BE32-E72D297353CC}">
              <c16:uniqueId val="{0000000A-BEB4-42A2-B3FF-17A74F75BD1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lgn="just">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000" dirty="0"/>
              <a:t>Interpersonal</a:t>
            </a:r>
            <a:r>
              <a:rPr lang="en-GB" sz="2000" baseline="0" dirty="0"/>
              <a:t> attitudes towards</a:t>
            </a:r>
            <a:r>
              <a:rPr lang="en-GB" sz="2000" dirty="0"/>
              <a:t> remote working</a:t>
            </a:r>
          </a:p>
        </c:rich>
      </c:tx>
      <c:layout>
        <c:manualLayout>
          <c:xMode val="edge"/>
          <c:yMode val="edge"/>
          <c:x val="0.1334195237211515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842493516824854"/>
          <c:y val="0.15334364429084713"/>
          <c:w val="0.47312707546651384"/>
          <c:h val="0.6561721042263966"/>
        </c:manualLayout>
      </c:layout>
      <c:barChart>
        <c:barDir val="bar"/>
        <c:grouping val="stacked"/>
        <c:varyColors val="0"/>
        <c:ser>
          <c:idx val="0"/>
          <c:order val="0"/>
          <c:tx>
            <c:v>Strongly disagree</c:v>
          </c:tx>
          <c:spPr>
            <a:solidFill>
              <a:srgbClr val="FF0000"/>
            </a:solidFill>
            <a:ln>
              <a:noFill/>
            </a:ln>
            <a:effectLst/>
          </c:spPr>
          <c:invertIfNegative val="0"/>
          <c:dLbls>
            <c:delete val="1"/>
          </c:dLbls>
          <c:cat>
            <c:strRef>
              <c:f>'4.7'!$A$1:$A$3</c:f>
              <c:strCache>
                <c:ptCount val="3"/>
                <c:pt idx="0">
                  <c:v>Working from home/remotely means I can offer service-users a wider range of appointment dates/times </c:v>
                </c:pt>
                <c:pt idx="1">
                  <c:v>In-person contact with service-users is something that I value about my job </c:v>
                </c:pt>
                <c:pt idx="2">
                  <c:v>In-person contact with colleagues is something that I value about my job </c:v>
                </c:pt>
              </c:strCache>
            </c:strRef>
          </c:cat>
          <c:val>
            <c:numRef>
              <c:f>'4.7'!$B$1:$B$3</c:f>
              <c:numCache>
                <c:formatCode>General</c:formatCode>
                <c:ptCount val="3"/>
                <c:pt idx="0">
                  <c:v>5.6</c:v>
                </c:pt>
                <c:pt idx="1">
                  <c:v>0.2</c:v>
                </c:pt>
                <c:pt idx="2">
                  <c:v>1.3</c:v>
                </c:pt>
              </c:numCache>
            </c:numRef>
          </c:val>
          <c:extLst>
            <c:ext xmlns:c16="http://schemas.microsoft.com/office/drawing/2014/chart" uri="{C3380CC4-5D6E-409C-BE32-E72D297353CC}">
              <c16:uniqueId val="{00000000-27DA-46EC-88AB-E4AE0146A9AD}"/>
            </c:ext>
          </c:extLst>
        </c:ser>
        <c:ser>
          <c:idx val="1"/>
          <c:order val="1"/>
          <c:tx>
            <c:v>Disagree</c:v>
          </c:tx>
          <c:spPr>
            <a:solidFill>
              <a:schemeClr val="accent2"/>
            </a:solidFill>
            <a:ln>
              <a:noFill/>
            </a:ln>
            <a:effectLst/>
          </c:spPr>
          <c:invertIfNegative val="0"/>
          <c:dLbls>
            <c:dLbl>
              <c:idx val="0"/>
              <c:tx>
                <c:rich>
                  <a:bodyPr/>
                  <a:lstStyle/>
                  <a:p>
                    <a:r>
                      <a:rPr lang="en-US"/>
                      <a:t>13%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DA-46EC-88AB-E4AE0146A9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'4.7'!$A$1:$A$3</c:f>
              <c:strCache>
                <c:ptCount val="3"/>
                <c:pt idx="0">
                  <c:v>Working from home/remotely means I can offer service-users a wider range of appointment dates/times </c:v>
                </c:pt>
                <c:pt idx="1">
                  <c:v>In-person contact with service-users is something that I value about my job </c:v>
                </c:pt>
                <c:pt idx="2">
                  <c:v>In-person contact with colleagues is something that I value about my job </c:v>
                </c:pt>
              </c:strCache>
            </c:strRef>
          </c:cat>
          <c:val>
            <c:numRef>
              <c:f>'4.7'!$C$1:$C$3</c:f>
              <c:numCache>
                <c:formatCode>General</c:formatCode>
                <c:ptCount val="3"/>
                <c:pt idx="0">
                  <c:v>13.2</c:v>
                </c:pt>
                <c:pt idx="1">
                  <c:v>1.2</c:v>
                </c:pt>
                <c:pt idx="2">
                  <c:v>2.9</c:v>
                </c:pt>
              </c:numCache>
            </c:numRef>
          </c:val>
          <c:extLst>
            <c:ext xmlns:c16="http://schemas.microsoft.com/office/drawing/2014/chart" uri="{C3380CC4-5D6E-409C-BE32-E72D297353CC}">
              <c16:uniqueId val="{00000002-27DA-46EC-88AB-E4AE0146A9AD}"/>
            </c:ext>
          </c:extLst>
        </c:ser>
        <c:ser>
          <c:idx val="2"/>
          <c:order val="2"/>
          <c:tx>
            <c:v>Neither agree nor disagree</c:v>
          </c:tx>
          <c:spPr>
            <a:solidFill>
              <a:srgbClr val="00B0F0"/>
            </a:solidFill>
            <a:ln>
              <a:noFill/>
            </a:ln>
            <a:effectLst/>
          </c:spPr>
          <c:invertIfNegative val="0"/>
          <c:dLbls>
            <c:dLbl>
              <c:idx val="0"/>
              <c:tx>
                <c:rich>
                  <a:bodyPr/>
                  <a:lstStyle/>
                  <a:p>
                    <a:r>
                      <a:rPr lang="en-US"/>
                      <a:t>15%</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7DA-46EC-88AB-E4AE0146A9AD}"/>
                </c:ext>
              </c:extLst>
            </c:dLbl>
            <c:dLbl>
              <c:idx val="1"/>
              <c:tx>
                <c:rich>
                  <a:bodyPr/>
                  <a:lstStyle/>
                  <a:p>
                    <a:r>
                      <a:rPr lang="en-US"/>
                      <a:t>10%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7DA-46EC-88AB-E4AE0146A9AD}"/>
                </c:ext>
              </c:extLst>
            </c:dLbl>
            <c:dLbl>
              <c:idx val="2"/>
              <c:tx>
                <c:rich>
                  <a:bodyPr/>
                  <a:lstStyle/>
                  <a:p>
                    <a:r>
                      <a:rPr lang="en-US"/>
                      <a:t>13%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DA-46EC-88AB-E4AE0146A9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'4.7'!$A$1:$A$3</c:f>
              <c:strCache>
                <c:ptCount val="3"/>
                <c:pt idx="0">
                  <c:v>Working from home/remotely means I can offer service-users a wider range of appointment dates/times </c:v>
                </c:pt>
                <c:pt idx="1">
                  <c:v>In-person contact with service-users is something that I value about my job </c:v>
                </c:pt>
                <c:pt idx="2">
                  <c:v>In-person contact with colleagues is something that I value about my job </c:v>
                </c:pt>
              </c:strCache>
            </c:strRef>
          </c:cat>
          <c:val>
            <c:numRef>
              <c:f>'4.7'!$D$1:$D$3</c:f>
              <c:numCache>
                <c:formatCode>General</c:formatCode>
                <c:ptCount val="3"/>
                <c:pt idx="0">
                  <c:v>15.3</c:v>
                </c:pt>
                <c:pt idx="1">
                  <c:v>9.9</c:v>
                </c:pt>
                <c:pt idx="2">
                  <c:v>13.3</c:v>
                </c:pt>
              </c:numCache>
            </c:numRef>
          </c:val>
          <c:extLst>
            <c:ext xmlns:c16="http://schemas.microsoft.com/office/drawing/2014/chart" uri="{C3380CC4-5D6E-409C-BE32-E72D297353CC}">
              <c16:uniqueId val="{00000006-27DA-46EC-88AB-E4AE0146A9AD}"/>
            </c:ext>
          </c:extLst>
        </c:ser>
        <c:ser>
          <c:idx val="3"/>
          <c:order val="3"/>
          <c:tx>
            <c:v>Agree</c:v>
          </c:tx>
          <c:spPr>
            <a:solidFill>
              <a:srgbClr val="92D050"/>
            </a:solidFill>
            <a:ln>
              <a:noFill/>
            </a:ln>
            <a:effectLst/>
          </c:spPr>
          <c:invertIfNegative val="0"/>
          <c:dLbls>
            <c:dLbl>
              <c:idx val="0"/>
              <c:tx>
                <c:rich>
                  <a:bodyPr/>
                  <a:lstStyle/>
                  <a:p>
                    <a:r>
                      <a:rPr lang="en-US"/>
                      <a:t>43%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7DA-46EC-88AB-E4AE0146A9AD}"/>
                </c:ext>
              </c:extLst>
            </c:dLbl>
            <c:dLbl>
              <c:idx val="1"/>
              <c:tx>
                <c:rich>
                  <a:bodyPr/>
                  <a:lstStyle/>
                  <a:p>
                    <a:r>
                      <a:rPr lang="en-US"/>
                      <a:t>39%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7DA-46EC-88AB-E4AE0146A9AD}"/>
                </c:ext>
              </c:extLst>
            </c:dLbl>
            <c:dLbl>
              <c:idx val="2"/>
              <c:tx>
                <c:rich>
                  <a:bodyPr/>
                  <a:lstStyle/>
                  <a:p>
                    <a:r>
                      <a:rPr lang="en-US"/>
                      <a:t>39%</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7DA-46EC-88AB-E4AE0146A9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'4.7'!$A$1:$A$3</c:f>
              <c:strCache>
                <c:ptCount val="3"/>
                <c:pt idx="0">
                  <c:v>Working from home/remotely means I can offer service-users a wider range of appointment dates/times </c:v>
                </c:pt>
                <c:pt idx="1">
                  <c:v>In-person contact with service-users is something that I value about my job </c:v>
                </c:pt>
                <c:pt idx="2">
                  <c:v>In-person contact with colleagues is something that I value about my job </c:v>
                </c:pt>
              </c:strCache>
            </c:strRef>
          </c:cat>
          <c:val>
            <c:numRef>
              <c:f>'4.7'!$E$1:$E$3</c:f>
              <c:numCache>
                <c:formatCode>General</c:formatCode>
                <c:ptCount val="3"/>
                <c:pt idx="0">
                  <c:v>43.3</c:v>
                </c:pt>
                <c:pt idx="1">
                  <c:v>38.5</c:v>
                </c:pt>
                <c:pt idx="2">
                  <c:v>39.4</c:v>
                </c:pt>
              </c:numCache>
            </c:numRef>
          </c:val>
          <c:extLst>
            <c:ext xmlns:c16="http://schemas.microsoft.com/office/drawing/2014/chart" uri="{C3380CC4-5D6E-409C-BE32-E72D297353CC}">
              <c16:uniqueId val="{0000000A-27DA-46EC-88AB-E4AE0146A9AD}"/>
            </c:ext>
          </c:extLst>
        </c:ser>
        <c:ser>
          <c:idx val="4"/>
          <c:order val="4"/>
          <c:tx>
            <c:v>Strongly agree</c:v>
          </c:tx>
          <c:spPr>
            <a:solidFill>
              <a:srgbClr val="00B050"/>
            </a:solidFill>
            <a:ln>
              <a:noFill/>
            </a:ln>
            <a:effectLst/>
          </c:spPr>
          <c:invertIfNegative val="0"/>
          <c:dLbls>
            <c:dLbl>
              <c:idx val="0"/>
              <c:tx>
                <c:rich>
                  <a:bodyPr/>
                  <a:lstStyle/>
                  <a:p>
                    <a:r>
                      <a:rPr lang="en-US"/>
                      <a:t>23%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7DA-46EC-88AB-E4AE0146A9AD}"/>
                </c:ext>
              </c:extLst>
            </c:dLbl>
            <c:dLbl>
              <c:idx val="1"/>
              <c:tx>
                <c:rich>
                  <a:bodyPr/>
                  <a:lstStyle/>
                  <a:p>
                    <a:r>
                      <a:rPr lang="en-US"/>
                      <a:t>50%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7DA-46EC-88AB-E4AE0146A9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'4.7'!$A$1:$A$3</c:f>
              <c:strCache>
                <c:ptCount val="3"/>
                <c:pt idx="0">
                  <c:v>Working from home/remotely means I can offer service-users a wider range of appointment dates/times </c:v>
                </c:pt>
                <c:pt idx="1">
                  <c:v>In-person contact with service-users is something that I value about my job </c:v>
                </c:pt>
                <c:pt idx="2">
                  <c:v>In-person contact with colleagues is something that I value about my job </c:v>
                </c:pt>
              </c:strCache>
            </c:strRef>
          </c:cat>
          <c:val>
            <c:numRef>
              <c:f>'4.7'!$F$1:$F$3</c:f>
              <c:numCache>
                <c:formatCode>General</c:formatCode>
                <c:ptCount val="3"/>
                <c:pt idx="0">
                  <c:v>22.6</c:v>
                </c:pt>
                <c:pt idx="1">
                  <c:v>50.2</c:v>
                </c:pt>
                <c:pt idx="2">
                  <c:v>43.1</c:v>
                </c:pt>
              </c:numCache>
            </c:numRef>
          </c:val>
          <c:extLst>
            <c:ext xmlns:c16="http://schemas.microsoft.com/office/drawing/2014/chart" uri="{C3380CC4-5D6E-409C-BE32-E72D297353CC}">
              <c16:uniqueId val="{0000000D-27DA-46EC-88AB-E4AE0146A9AD}"/>
            </c:ext>
          </c:extLst>
        </c:ser>
        <c:dLbls>
          <c:dLblPos val="ctr"/>
          <c:showLegendKey val="0"/>
          <c:showVal val="1"/>
          <c:showCatName val="0"/>
          <c:showSerName val="0"/>
          <c:showPercent val="0"/>
          <c:showBubbleSize val="0"/>
        </c:dLbls>
        <c:gapWidth val="150"/>
        <c:overlap val="100"/>
        <c:axId val="36680448"/>
        <c:axId val="36681984"/>
      </c:barChart>
      <c:catAx>
        <c:axId val="3668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81984"/>
        <c:crosses val="autoZero"/>
        <c:auto val="1"/>
        <c:lblAlgn val="ctr"/>
        <c:lblOffset val="100"/>
        <c:noMultiLvlLbl val="0"/>
      </c:catAx>
      <c:valAx>
        <c:axId val="3668198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68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0.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6.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7.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8.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9.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462BF1-4D9E-F74D-B111-7047171C00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5D4D03F7-ABE7-9E42-89C3-24FE89167B4C}">
      <dgm:prSet phldrT="[Text]" custT="1"/>
      <dgm:spPr>
        <a:solidFill>
          <a:srgbClr val="7EBCDA"/>
        </a:solidFill>
        <a:ln>
          <a:solidFill>
            <a:schemeClr val="tx1"/>
          </a:solidFill>
        </a:ln>
      </dgm:spPr>
      <dgm:t>
        <a:bodyPr/>
        <a:lstStyle/>
        <a:p>
          <a:r>
            <a:rPr lang="en-GB" sz="2400" dirty="0">
              <a:solidFill>
                <a:schemeClr val="tx1"/>
              </a:solidFill>
              <a:latin typeface="Arial" panose="020B0604020202020204" pitchFamily="34" charset="0"/>
              <a:cs typeface="Arial" panose="020B0604020202020204" pitchFamily="34" charset="0"/>
            </a:rPr>
            <a:t>To identify key changes made in response to COVID-19</a:t>
          </a:r>
        </a:p>
      </dgm:t>
    </dgm:pt>
    <dgm:pt modelId="{259732F2-E03D-F047-957A-8C29B899D1E5}" type="parTrans" cxnId="{C94BC244-F2C5-EF45-9F7D-A4358A06E1D9}">
      <dgm:prSet/>
      <dgm:spPr/>
      <dgm:t>
        <a:bodyPr/>
        <a:lstStyle/>
        <a:p>
          <a:endParaRPr lang="en-GB"/>
        </a:p>
      </dgm:t>
    </dgm:pt>
    <dgm:pt modelId="{6CD933C6-0CB7-3E48-9C2A-A56184FD8F2B}" type="sibTrans" cxnId="{C94BC244-F2C5-EF45-9F7D-A4358A06E1D9}">
      <dgm:prSet/>
      <dgm:spPr/>
      <dgm:t>
        <a:bodyPr/>
        <a:lstStyle/>
        <a:p>
          <a:endParaRPr lang="en-GB"/>
        </a:p>
      </dgm:t>
    </dgm:pt>
    <dgm:pt modelId="{CF2219C0-CB67-7C47-9058-34E638456FF3}">
      <dgm:prSet phldrT="[Text]" custT="1"/>
      <dgm:spPr>
        <a:solidFill>
          <a:srgbClr val="7EBCDA"/>
        </a:solidFill>
        <a:ln>
          <a:solidFill>
            <a:schemeClr val="tx1"/>
          </a:solidFill>
        </a:ln>
      </dgm:spPr>
      <dgm:t>
        <a:bodyPr/>
        <a:lstStyle/>
        <a:p>
          <a:r>
            <a:rPr lang="en-GB" sz="2400" dirty="0">
              <a:solidFill>
                <a:schemeClr val="tx1"/>
              </a:solidFill>
              <a:latin typeface="Arial" panose="020B0604020202020204" pitchFamily="34" charset="0"/>
              <a:cs typeface="Arial" panose="020B0604020202020204" pitchFamily="34" charset="0"/>
            </a:rPr>
            <a:t>To evaluate the impact of these changes on staff, service users, digital and leadership</a:t>
          </a:r>
        </a:p>
      </dgm:t>
    </dgm:pt>
    <dgm:pt modelId="{4621EB19-8A0C-A24D-82E2-6E266B3F3E0E}" type="parTrans" cxnId="{46017369-C24F-3B46-A908-54C4B53FCA97}">
      <dgm:prSet/>
      <dgm:spPr/>
      <dgm:t>
        <a:bodyPr/>
        <a:lstStyle/>
        <a:p>
          <a:endParaRPr lang="en-GB"/>
        </a:p>
      </dgm:t>
    </dgm:pt>
    <dgm:pt modelId="{0348667A-FEF0-4C49-BE13-1A561E2466D0}" type="sibTrans" cxnId="{46017369-C24F-3B46-A908-54C4B53FCA97}">
      <dgm:prSet/>
      <dgm:spPr/>
      <dgm:t>
        <a:bodyPr/>
        <a:lstStyle/>
        <a:p>
          <a:endParaRPr lang="en-GB"/>
        </a:p>
      </dgm:t>
    </dgm:pt>
    <dgm:pt modelId="{A2E1435D-54F5-9249-95FA-9B4397D370A8}">
      <dgm:prSet custT="1"/>
      <dgm:spPr>
        <a:solidFill>
          <a:srgbClr val="7EBCDA"/>
        </a:solidFill>
        <a:ln>
          <a:solidFill>
            <a:schemeClr val="tx1"/>
          </a:solidFill>
        </a:ln>
      </dgm:spPr>
      <dgm:t>
        <a:bodyPr/>
        <a:lstStyle/>
        <a:p>
          <a:r>
            <a:rPr lang="en-GB" sz="2400" dirty="0">
              <a:solidFill>
                <a:schemeClr val="tx1"/>
              </a:solidFill>
              <a:latin typeface="Arial" panose="020B0604020202020204" pitchFamily="34" charset="0"/>
              <a:cs typeface="Arial" panose="020B0604020202020204" pitchFamily="34" charset="0"/>
            </a:rPr>
            <a:t>To capture our organisational learning and ascertain the sustainability of these changes post-COVID-19</a:t>
          </a:r>
        </a:p>
      </dgm:t>
    </dgm:pt>
    <dgm:pt modelId="{9578943C-D51F-2F45-8BBB-D2C0E9E49BCC}" type="parTrans" cxnId="{096FFF62-A3D2-044E-AB32-083AD1FB0D2D}">
      <dgm:prSet/>
      <dgm:spPr/>
      <dgm:t>
        <a:bodyPr/>
        <a:lstStyle/>
        <a:p>
          <a:endParaRPr lang="en-GB"/>
        </a:p>
      </dgm:t>
    </dgm:pt>
    <dgm:pt modelId="{D04C1A9C-B761-0043-8E9B-76EAB97E3425}" type="sibTrans" cxnId="{096FFF62-A3D2-044E-AB32-083AD1FB0D2D}">
      <dgm:prSet/>
      <dgm:spPr/>
      <dgm:t>
        <a:bodyPr/>
        <a:lstStyle/>
        <a:p>
          <a:endParaRPr lang="en-GB"/>
        </a:p>
      </dgm:t>
    </dgm:pt>
    <dgm:pt modelId="{72F46511-F1A6-4B46-9F34-10606F5395D3}">
      <dgm:prSet custT="1"/>
      <dgm:spPr>
        <a:solidFill>
          <a:srgbClr val="7EBCDA"/>
        </a:solidFill>
        <a:ln>
          <a:solidFill>
            <a:schemeClr val="tx1"/>
          </a:solidFill>
        </a:ln>
      </dgm:spPr>
      <dgm:t>
        <a:bodyPr/>
        <a:lstStyle/>
        <a:p>
          <a:r>
            <a:rPr lang="en-GB" sz="2400" dirty="0">
              <a:solidFill>
                <a:schemeClr val="tx1"/>
              </a:solidFill>
              <a:latin typeface="Arial" panose="020B0604020202020204" pitchFamily="34" charset="0"/>
              <a:cs typeface="Arial" panose="020B0604020202020204" pitchFamily="34" charset="0"/>
            </a:rPr>
            <a:t>To conduct the evaluation within a short timeframe to facilitate acting upon lessons learnt prior to the arrival of the ‘new normal’ </a:t>
          </a:r>
        </a:p>
      </dgm:t>
    </dgm:pt>
    <dgm:pt modelId="{C4BE5BA1-9754-B945-B398-8EA2A82040F9}" type="parTrans" cxnId="{4F9FD0A0-22DD-0E42-8F80-FE4F0333046D}">
      <dgm:prSet/>
      <dgm:spPr/>
      <dgm:t>
        <a:bodyPr/>
        <a:lstStyle/>
        <a:p>
          <a:endParaRPr lang="en-GB"/>
        </a:p>
      </dgm:t>
    </dgm:pt>
    <dgm:pt modelId="{0DC2A05B-A354-4F45-8258-8096CA4A69F8}" type="sibTrans" cxnId="{4F9FD0A0-22DD-0E42-8F80-FE4F0333046D}">
      <dgm:prSet/>
      <dgm:spPr/>
      <dgm:t>
        <a:bodyPr/>
        <a:lstStyle/>
        <a:p>
          <a:endParaRPr lang="en-GB"/>
        </a:p>
      </dgm:t>
    </dgm:pt>
    <dgm:pt modelId="{FCDF7B94-977A-9F48-9A08-DBC2F91B73F1}" type="pres">
      <dgm:prSet presAssocID="{D2462BF1-4D9E-F74D-B111-7047171C0048}" presName="linear" presStyleCnt="0">
        <dgm:presLayoutVars>
          <dgm:animLvl val="lvl"/>
          <dgm:resizeHandles val="exact"/>
        </dgm:presLayoutVars>
      </dgm:prSet>
      <dgm:spPr/>
    </dgm:pt>
    <dgm:pt modelId="{6F1AD326-58CC-1E4E-99BA-8E48A45A3090}" type="pres">
      <dgm:prSet presAssocID="{5D4D03F7-ABE7-9E42-89C3-24FE89167B4C}" presName="parentText" presStyleLbl="node1" presStyleIdx="0" presStyleCnt="4" custLinFactY="-13770" custLinFactNeighborY="-100000">
        <dgm:presLayoutVars>
          <dgm:chMax val="0"/>
          <dgm:bulletEnabled val="1"/>
        </dgm:presLayoutVars>
      </dgm:prSet>
      <dgm:spPr/>
    </dgm:pt>
    <dgm:pt modelId="{B32AFC31-58EC-B94F-92F9-5C269A65AA54}" type="pres">
      <dgm:prSet presAssocID="{6CD933C6-0CB7-3E48-9C2A-A56184FD8F2B}" presName="spacer" presStyleCnt="0"/>
      <dgm:spPr/>
    </dgm:pt>
    <dgm:pt modelId="{02E9804D-7076-1A48-9ECF-2A75C26468EA}" type="pres">
      <dgm:prSet presAssocID="{CF2219C0-CB67-7C47-9058-34E638456FF3}" presName="parentText" presStyleLbl="node1" presStyleIdx="1" presStyleCnt="4" custLinFactNeighborX="-181" custLinFactNeighborY="-68057">
        <dgm:presLayoutVars>
          <dgm:chMax val="0"/>
          <dgm:bulletEnabled val="1"/>
        </dgm:presLayoutVars>
      </dgm:prSet>
      <dgm:spPr/>
    </dgm:pt>
    <dgm:pt modelId="{0FC88FE0-C8F2-2243-A7DD-AB6FE65731F4}" type="pres">
      <dgm:prSet presAssocID="{0348667A-FEF0-4C49-BE13-1A561E2466D0}" presName="spacer" presStyleCnt="0"/>
      <dgm:spPr/>
    </dgm:pt>
    <dgm:pt modelId="{A3C19AB9-3C98-F646-B455-C2636CCF7DD2}" type="pres">
      <dgm:prSet presAssocID="{A2E1435D-54F5-9249-95FA-9B4397D370A8}" presName="parentText" presStyleLbl="node1" presStyleIdx="2" presStyleCnt="4" custLinFactY="-2171" custLinFactNeighborY="-100000">
        <dgm:presLayoutVars>
          <dgm:chMax val="0"/>
          <dgm:bulletEnabled val="1"/>
        </dgm:presLayoutVars>
      </dgm:prSet>
      <dgm:spPr/>
    </dgm:pt>
    <dgm:pt modelId="{E569422D-9D15-F24E-AA60-E60E2B71649D}" type="pres">
      <dgm:prSet presAssocID="{D04C1A9C-B761-0043-8E9B-76EAB97E3425}" presName="spacer" presStyleCnt="0"/>
      <dgm:spPr/>
    </dgm:pt>
    <dgm:pt modelId="{872328BB-FC34-4F40-A67B-1C7FCCD51BEC}" type="pres">
      <dgm:prSet presAssocID="{72F46511-F1A6-4B46-9F34-10606F5395D3}" presName="parentText" presStyleLbl="node1" presStyleIdx="3" presStyleCnt="4" custLinFactY="-6205" custLinFactNeighborY="-100000">
        <dgm:presLayoutVars>
          <dgm:chMax val="0"/>
          <dgm:bulletEnabled val="1"/>
        </dgm:presLayoutVars>
      </dgm:prSet>
      <dgm:spPr/>
    </dgm:pt>
  </dgm:ptLst>
  <dgm:cxnLst>
    <dgm:cxn modelId="{F5FACF0C-83DB-964F-B72B-20F2423819EF}" type="presOf" srcId="{5D4D03F7-ABE7-9E42-89C3-24FE89167B4C}" destId="{6F1AD326-58CC-1E4E-99BA-8E48A45A3090}" srcOrd="0" destOrd="0" presId="urn:microsoft.com/office/officeart/2005/8/layout/vList2"/>
    <dgm:cxn modelId="{987DE713-21C3-6F49-AAF2-8A84078EF751}" type="presOf" srcId="{72F46511-F1A6-4B46-9F34-10606F5395D3}" destId="{872328BB-FC34-4F40-A67B-1C7FCCD51BEC}" srcOrd="0" destOrd="0" presId="urn:microsoft.com/office/officeart/2005/8/layout/vList2"/>
    <dgm:cxn modelId="{096FFF62-A3D2-044E-AB32-083AD1FB0D2D}" srcId="{D2462BF1-4D9E-F74D-B111-7047171C0048}" destId="{A2E1435D-54F5-9249-95FA-9B4397D370A8}" srcOrd="2" destOrd="0" parTransId="{9578943C-D51F-2F45-8BBB-D2C0E9E49BCC}" sibTransId="{D04C1A9C-B761-0043-8E9B-76EAB97E3425}"/>
    <dgm:cxn modelId="{C94BC244-F2C5-EF45-9F7D-A4358A06E1D9}" srcId="{D2462BF1-4D9E-F74D-B111-7047171C0048}" destId="{5D4D03F7-ABE7-9E42-89C3-24FE89167B4C}" srcOrd="0" destOrd="0" parTransId="{259732F2-E03D-F047-957A-8C29B899D1E5}" sibTransId="{6CD933C6-0CB7-3E48-9C2A-A56184FD8F2B}"/>
    <dgm:cxn modelId="{12FD6B46-6C04-6142-9486-EF04B781AE79}" type="presOf" srcId="{CF2219C0-CB67-7C47-9058-34E638456FF3}" destId="{02E9804D-7076-1A48-9ECF-2A75C26468EA}" srcOrd="0" destOrd="0" presId="urn:microsoft.com/office/officeart/2005/8/layout/vList2"/>
    <dgm:cxn modelId="{46017369-C24F-3B46-A908-54C4B53FCA97}" srcId="{D2462BF1-4D9E-F74D-B111-7047171C0048}" destId="{CF2219C0-CB67-7C47-9058-34E638456FF3}" srcOrd="1" destOrd="0" parTransId="{4621EB19-8A0C-A24D-82E2-6E266B3F3E0E}" sibTransId="{0348667A-FEF0-4C49-BE13-1A561E2466D0}"/>
    <dgm:cxn modelId="{C0040A87-FE68-5940-BA4C-B75CA9C6B340}" type="presOf" srcId="{A2E1435D-54F5-9249-95FA-9B4397D370A8}" destId="{A3C19AB9-3C98-F646-B455-C2636CCF7DD2}" srcOrd="0" destOrd="0" presId="urn:microsoft.com/office/officeart/2005/8/layout/vList2"/>
    <dgm:cxn modelId="{4F9FD0A0-22DD-0E42-8F80-FE4F0333046D}" srcId="{D2462BF1-4D9E-F74D-B111-7047171C0048}" destId="{72F46511-F1A6-4B46-9F34-10606F5395D3}" srcOrd="3" destOrd="0" parTransId="{C4BE5BA1-9754-B945-B398-8EA2A82040F9}" sibTransId="{0DC2A05B-A354-4F45-8258-8096CA4A69F8}"/>
    <dgm:cxn modelId="{A47A6EFB-CD77-4049-9EA6-6BBA95E55117}" type="presOf" srcId="{D2462BF1-4D9E-F74D-B111-7047171C0048}" destId="{FCDF7B94-977A-9F48-9A08-DBC2F91B73F1}" srcOrd="0" destOrd="0" presId="urn:microsoft.com/office/officeart/2005/8/layout/vList2"/>
    <dgm:cxn modelId="{BB951206-F95A-7244-A898-456CE20207A0}" type="presParOf" srcId="{FCDF7B94-977A-9F48-9A08-DBC2F91B73F1}" destId="{6F1AD326-58CC-1E4E-99BA-8E48A45A3090}" srcOrd="0" destOrd="0" presId="urn:microsoft.com/office/officeart/2005/8/layout/vList2"/>
    <dgm:cxn modelId="{6E5F2393-16E3-3746-AAB4-AE9FFF8B0707}" type="presParOf" srcId="{FCDF7B94-977A-9F48-9A08-DBC2F91B73F1}" destId="{B32AFC31-58EC-B94F-92F9-5C269A65AA54}" srcOrd="1" destOrd="0" presId="urn:microsoft.com/office/officeart/2005/8/layout/vList2"/>
    <dgm:cxn modelId="{C2D73DD2-2873-9D4D-BD9F-C8FDA1531072}" type="presParOf" srcId="{FCDF7B94-977A-9F48-9A08-DBC2F91B73F1}" destId="{02E9804D-7076-1A48-9ECF-2A75C26468EA}" srcOrd="2" destOrd="0" presId="urn:microsoft.com/office/officeart/2005/8/layout/vList2"/>
    <dgm:cxn modelId="{0A5D280C-623E-5142-BF4C-4EC4507DD85F}" type="presParOf" srcId="{FCDF7B94-977A-9F48-9A08-DBC2F91B73F1}" destId="{0FC88FE0-C8F2-2243-A7DD-AB6FE65731F4}" srcOrd="3" destOrd="0" presId="urn:microsoft.com/office/officeart/2005/8/layout/vList2"/>
    <dgm:cxn modelId="{68BD5221-2D85-D849-B10E-3EEA33445421}" type="presParOf" srcId="{FCDF7B94-977A-9F48-9A08-DBC2F91B73F1}" destId="{A3C19AB9-3C98-F646-B455-C2636CCF7DD2}" srcOrd="4" destOrd="0" presId="urn:microsoft.com/office/officeart/2005/8/layout/vList2"/>
    <dgm:cxn modelId="{5937B25C-F615-8C4C-9C1E-FC5C39313F51}" type="presParOf" srcId="{FCDF7B94-977A-9F48-9A08-DBC2F91B73F1}" destId="{E569422D-9D15-F24E-AA60-E60E2B71649D}" srcOrd="5" destOrd="0" presId="urn:microsoft.com/office/officeart/2005/8/layout/vList2"/>
    <dgm:cxn modelId="{F8C1D475-3CF2-734C-85D9-084C50BBDB9D}" type="presParOf" srcId="{FCDF7B94-977A-9F48-9A08-DBC2F91B73F1}" destId="{872328BB-FC34-4F40-A67B-1C7FCCD51BE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9A359-5AE5-E343-8505-5D62CF7AF05E}"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GB"/>
        </a:p>
      </dgm:t>
    </dgm:pt>
    <dgm:pt modelId="{09285C0C-8BE5-E24B-85F6-7F7B3FC97EBA}">
      <dgm:prSet phldrT="[Text]"/>
      <dgm:spPr/>
      <dgm:t>
        <a:bodyPr/>
        <a:lstStyle/>
        <a:p>
          <a:r>
            <a:rPr lang="en-GB" dirty="0">
              <a:latin typeface="Arial" panose="020B0604020202020204" pitchFamily="34" charset="0"/>
              <a:cs typeface="Arial" panose="020B0604020202020204" pitchFamily="34" charset="0"/>
            </a:rPr>
            <a:t>Phase 1</a:t>
          </a:r>
        </a:p>
      </dgm:t>
    </dgm:pt>
    <dgm:pt modelId="{17D24A14-7E5F-B644-BA48-32EF6D3CA427}" type="parTrans" cxnId="{E2A02C6C-1BD4-A84A-94A2-DDACE97E4AAB}">
      <dgm:prSet/>
      <dgm:spPr/>
      <dgm:t>
        <a:bodyPr/>
        <a:lstStyle/>
        <a:p>
          <a:endParaRPr lang="en-GB"/>
        </a:p>
      </dgm:t>
    </dgm:pt>
    <dgm:pt modelId="{21A39795-D341-FE4A-8FAA-2EA90B38A435}" type="sibTrans" cxnId="{E2A02C6C-1BD4-A84A-94A2-DDACE97E4AAB}">
      <dgm:prSet/>
      <dgm:spPr/>
      <dgm:t>
        <a:bodyPr/>
        <a:lstStyle/>
        <a:p>
          <a:endParaRPr lang="en-GB"/>
        </a:p>
      </dgm:t>
    </dgm:pt>
    <dgm:pt modelId="{A53C5445-3F5D-814A-BFCE-F2D739FBC367}">
      <dgm:prSet phldrT="[Text]"/>
      <dgm:spPr/>
      <dgm:t>
        <a:bodyPr/>
        <a:lstStyle/>
        <a:p>
          <a:r>
            <a:rPr lang="en-GB" dirty="0">
              <a:latin typeface="Arial" panose="020B0604020202020204" pitchFamily="34" charset="0"/>
              <a:cs typeface="Arial" panose="020B0604020202020204" pitchFamily="34" charset="0"/>
            </a:rPr>
            <a:t>Identifying key changes for staff</a:t>
          </a:r>
        </a:p>
      </dgm:t>
    </dgm:pt>
    <dgm:pt modelId="{8774B6EA-506A-B440-8643-9A63DA8D6C01}" type="parTrans" cxnId="{889955AC-68E5-1840-9F5D-8DFB2C256F79}">
      <dgm:prSet/>
      <dgm:spPr/>
      <dgm:t>
        <a:bodyPr/>
        <a:lstStyle/>
        <a:p>
          <a:endParaRPr lang="en-GB"/>
        </a:p>
      </dgm:t>
    </dgm:pt>
    <dgm:pt modelId="{BBED9388-265E-F242-A7F8-A18D6F734FB1}" type="sibTrans" cxnId="{889955AC-68E5-1840-9F5D-8DFB2C256F79}">
      <dgm:prSet/>
      <dgm:spPr/>
      <dgm:t>
        <a:bodyPr/>
        <a:lstStyle/>
        <a:p>
          <a:endParaRPr lang="en-GB"/>
        </a:p>
      </dgm:t>
    </dgm:pt>
    <dgm:pt modelId="{C3BA99BE-A9C1-2248-89F8-C9EE5408C85E}">
      <dgm:prSet phldrT="[Text]"/>
      <dgm:spPr/>
      <dgm:t>
        <a:bodyPr/>
        <a:lstStyle/>
        <a:p>
          <a:r>
            <a:rPr lang="en-GB" dirty="0">
              <a:latin typeface="Arial" panose="020B0604020202020204" pitchFamily="34" charset="0"/>
              <a:cs typeface="Arial" panose="020B0604020202020204" pitchFamily="34" charset="0"/>
            </a:rPr>
            <a:t>Exploring impact of key changes</a:t>
          </a:r>
        </a:p>
      </dgm:t>
    </dgm:pt>
    <dgm:pt modelId="{77E4A2F2-54FA-444F-B71A-53033BFE1084}" type="parTrans" cxnId="{941893B7-E0FC-C840-B257-D3CB7A2618A5}">
      <dgm:prSet/>
      <dgm:spPr/>
      <dgm:t>
        <a:bodyPr/>
        <a:lstStyle/>
        <a:p>
          <a:endParaRPr lang="en-GB"/>
        </a:p>
      </dgm:t>
    </dgm:pt>
    <dgm:pt modelId="{840857E8-65A5-8840-A346-52DBD097DD19}" type="sibTrans" cxnId="{941893B7-E0FC-C840-B257-D3CB7A2618A5}">
      <dgm:prSet/>
      <dgm:spPr/>
      <dgm:t>
        <a:bodyPr/>
        <a:lstStyle/>
        <a:p>
          <a:endParaRPr lang="en-GB"/>
        </a:p>
      </dgm:t>
    </dgm:pt>
    <dgm:pt modelId="{4E6750AF-734F-A442-80E0-2CB7B9A1F462}">
      <dgm:prSet phldrT="[Text]"/>
      <dgm:spPr/>
      <dgm:t>
        <a:bodyPr/>
        <a:lstStyle/>
        <a:p>
          <a:r>
            <a:rPr lang="en-GB" dirty="0">
              <a:latin typeface="Arial" panose="020B0604020202020204" pitchFamily="34" charset="0"/>
              <a:cs typeface="Arial" panose="020B0604020202020204" pitchFamily="34" charset="0"/>
            </a:rPr>
            <a:t>Phase 2</a:t>
          </a:r>
        </a:p>
      </dgm:t>
    </dgm:pt>
    <dgm:pt modelId="{C6D9BC8B-D544-8A43-A6EB-2A8FB5C112DE}" type="parTrans" cxnId="{B645A91B-F94E-0D4A-A3BC-F1B7E3A2E890}">
      <dgm:prSet/>
      <dgm:spPr/>
      <dgm:t>
        <a:bodyPr/>
        <a:lstStyle/>
        <a:p>
          <a:endParaRPr lang="en-GB"/>
        </a:p>
      </dgm:t>
    </dgm:pt>
    <dgm:pt modelId="{BADF5042-7896-9745-80E6-28D76C3B6880}" type="sibTrans" cxnId="{B645A91B-F94E-0D4A-A3BC-F1B7E3A2E890}">
      <dgm:prSet/>
      <dgm:spPr/>
      <dgm:t>
        <a:bodyPr/>
        <a:lstStyle/>
        <a:p>
          <a:endParaRPr lang="en-GB"/>
        </a:p>
      </dgm:t>
    </dgm:pt>
    <dgm:pt modelId="{1D16BE5C-98E5-1940-96EA-4447197C8F4D}">
      <dgm:prSet phldrT="[Text]"/>
      <dgm:spPr/>
      <dgm:t>
        <a:bodyPr/>
        <a:lstStyle/>
        <a:p>
          <a:r>
            <a:rPr lang="en-GB" dirty="0">
              <a:latin typeface="Arial" panose="020B0604020202020204" pitchFamily="34" charset="0"/>
              <a:cs typeface="Arial" panose="020B0604020202020204" pitchFamily="34" charset="0"/>
            </a:rPr>
            <a:t>In-depth exploration of remote working</a:t>
          </a:r>
        </a:p>
      </dgm:t>
    </dgm:pt>
    <dgm:pt modelId="{BAA27A39-5DAA-4644-A6E2-4EA97D65A1D2}" type="parTrans" cxnId="{931C08D4-9EB6-934A-ACB7-F0F936D7439A}">
      <dgm:prSet/>
      <dgm:spPr/>
      <dgm:t>
        <a:bodyPr/>
        <a:lstStyle/>
        <a:p>
          <a:endParaRPr lang="en-GB"/>
        </a:p>
      </dgm:t>
    </dgm:pt>
    <dgm:pt modelId="{AA747E4E-DACD-194A-AA31-362BBBF20E00}" type="sibTrans" cxnId="{931C08D4-9EB6-934A-ACB7-F0F936D7439A}">
      <dgm:prSet/>
      <dgm:spPr/>
      <dgm:t>
        <a:bodyPr/>
        <a:lstStyle/>
        <a:p>
          <a:endParaRPr lang="en-GB"/>
        </a:p>
      </dgm:t>
    </dgm:pt>
    <dgm:pt modelId="{91A6DEE5-9D1A-8C40-8390-4C5EAF0D8F2D}">
      <dgm:prSet phldrT="[Text]"/>
      <dgm:spPr/>
      <dgm:t>
        <a:bodyPr/>
        <a:lstStyle/>
        <a:p>
          <a:r>
            <a:rPr lang="en-GB" dirty="0">
              <a:latin typeface="Arial" panose="020B0604020202020204" pitchFamily="34" charset="0"/>
              <a:cs typeface="Arial" panose="020B0604020202020204" pitchFamily="34" charset="0"/>
            </a:rPr>
            <a:t>In-depth exploration of well-being</a:t>
          </a:r>
        </a:p>
      </dgm:t>
    </dgm:pt>
    <dgm:pt modelId="{043684C4-DA79-E84A-80D9-70F0B90989D3}" type="parTrans" cxnId="{A028A9A6-F9C7-8C40-8145-066B1B7A5F45}">
      <dgm:prSet/>
      <dgm:spPr/>
      <dgm:t>
        <a:bodyPr/>
        <a:lstStyle/>
        <a:p>
          <a:endParaRPr lang="en-GB"/>
        </a:p>
      </dgm:t>
    </dgm:pt>
    <dgm:pt modelId="{DBFDD1CB-BAC5-D443-89DF-D4F4E7FE387B}" type="sibTrans" cxnId="{A028A9A6-F9C7-8C40-8145-066B1B7A5F45}">
      <dgm:prSet/>
      <dgm:spPr/>
      <dgm:t>
        <a:bodyPr/>
        <a:lstStyle/>
        <a:p>
          <a:endParaRPr lang="en-GB"/>
        </a:p>
      </dgm:t>
    </dgm:pt>
    <dgm:pt modelId="{A78366F4-DE12-2E49-9435-2824C8A0AB5A}">
      <dgm:prSet phldrT="[Text]"/>
      <dgm:spPr/>
      <dgm:t>
        <a:bodyPr/>
        <a:lstStyle/>
        <a:p>
          <a:r>
            <a:rPr lang="en-GB" dirty="0">
              <a:latin typeface="Arial" panose="020B0604020202020204" pitchFamily="34" charset="0"/>
              <a:cs typeface="Arial" panose="020B0604020202020204" pitchFamily="34" charset="0"/>
            </a:rPr>
            <a:t>Phase 3</a:t>
          </a:r>
        </a:p>
      </dgm:t>
    </dgm:pt>
    <dgm:pt modelId="{397AF394-960E-9B4D-B2FE-3A4E42CA1176}" type="parTrans" cxnId="{A8F7170B-3201-3343-B1F5-071A4CDA5A32}">
      <dgm:prSet/>
      <dgm:spPr/>
      <dgm:t>
        <a:bodyPr/>
        <a:lstStyle/>
        <a:p>
          <a:endParaRPr lang="en-GB"/>
        </a:p>
      </dgm:t>
    </dgm:pt>
    <dgm:pt modelId="{30DE0945-B6AA-674F-AF1A-78FF8BA5F92D}" type="sibTrans" cxnId="{A8F7170B-3201-3343-B1F5-071A4CDA5A32}">
      <dgm:prSet/>
      <dgm:spPr/>
      <dgm:t>
        <a:bodyPr/>
        <a:lstStyle/>
        <a:p>
          <a:endParaRPr lang="en-GB"/>
        </a:p>
      </dgm:t>
    </dgm:pt>
    <dgm:pt modelId="{3D480B64-0EA3-464F-99A4-B70B28A5A7E8}">
      <dgm:prSet phldrT="[Text]"/>
      <dgm:spPr/>
      <dgm:t>
        <a:bodyPr/>
        <a:lstStyle/>
        <a:p>
          <a:r>
            <a:rPr lang="en-GB" dirty="0">
              <a:latin typeface="Arial" panose="020B0604020202020204" pitchFamily="34" charset="0"/>
              <a:cs typeface="Arial" panose="020B0604020202020204" pitchFamily="34" charset="0"/>
            </a:rPr>
            <a:t>Turning findings into actions</a:t>
          </a:r>
        </a:p>
      </dgm:t>
    </dgm:pt>
    <dgm:pt modelId="{4E429045-C98F-1D41-9D5F-08BD2724948D}" type="parTrans" cxnId="{1D5B2972-6017-AF44-A0FD-C3898891910D}">
      <dgm:prSet/>
      <dgm:spPr/>
      <dgm:t>
        <a:bodyPr/>
        <a:lstStyle/>
        <a:p>
          <a:endParaRPr lang="en-GB"/>
        </a:p>
      </dgm:t>
    </dgm:pt>
    <dgm:pt modelId="{4BD8E67E-5EC5-9F4F-8D7E-D14EEED853BA}" type="sibTrans" cxnId="{1D5B2972-6017-AF44-A0FD-C3898891910D}">
      <dgm:prSet/>
      <dgm:spPr/>
      <dgm:t>
        <a:bodyPr/>
        <a:lstStyle/>
        <a:p>
          <a:endParaRPr lang="en-GB"/>
        </a:p>
      </dgm:t>
    </dgm:pt>
    <dgm:pt modelId="{08D3E14A-85F4-C842-8DAB-F0E934111AFC}">
      <dgm:prSet phldrT="[Text]"/>
      <dgm:spPr/>
      <dgm:t>
        <a:bodyPr/>
        <a:lstStyle/>
        <a:p>
          <a:r>
            <a:rPr lang="en-GB" dirty="0">
              <a:latin typeface="Arial" panose="020B0604020202020204" pitchFamily="34" charset="0"/>
              <a:cs typeface="Arial" panose="020B0604020202020204" pitchFamily="34" charset="0"/>
            </a:rPr>
            <a:t>Developing local packages of findings</a:t>
          </a:r>
        </a:p>
      </dgm:t>
    </dgm:pt>
    <dgm:pt modelId="{EAF0F6DC-C823-2D45-BE22-D1B23E809975}" type="parTrans" cxnId="{DF994B56-EC2F-FF48-A0B5-447156EDCBDD}">
      <dgm:prSet/>
      <dgm:spPr/>
      <dgm:t>
        <a:bodyPr/>
        <a:lstStyle/>
        <a:p>
          <a:endParaRPr lang="en-GB"/>
        </a:p>
      </dgm:t>
    </dgm:pt>
    <dgm:pt modelId="{365A39C9-447E-E94C-9447-C123CCE74355}" type="sibTrans" cxnId="{DF994B56-EC2F-FF48-A0B5-447156EDCBDD}">
      <dgm:prSet/>
      <dgm:spPr/>
      <dgm:t>
        <a:bodyPr/>
        <a:lstStyle/>
        <a:p>
          <a:endParaRPr lang="en-GB"/>
        </a:p>
      </dgm:t>
    </dgm:pt>
    <dgm:pt modelId="{0974F6BB-B0E6-FB44-A5C2-54622D61F998}">
      <dgm:prSet phldrT="[Text]"/>
      <dgm:spPr/>
      <dgm:t>
        <a:bodyPr/>
        <a:lstStyle/>
        <a:p>
          <a:r>
            <a:rPr lang="en-GB" dirty="0">
              <a:latin typeface="Arial" panose="020B0604020202020204" pitchFamily="34" charset="0"/>
              <a:cs typeface="Arial" panose="020B0604020202020204" pitchFamily="34" charset="0"/>
            </a:rPr>
            <a:t>Peer-led exploration of changes for service users</a:t>
          </a:r>
        </a:p>
      </dgm:t>
    </dgm:pt>
    <dgm:pt modelId="{1096778B-EA5B-5546-B412-69892D1AC524}" type="parTrans" cxnId="{6A617FB2-B0CA-CD49-BE8E-9EAE6842182D}">
      <dgm:prSet/>
      <dgm:spPr/>
    </dgm:pt>
    <dgm:pt modelId="{C0B2FE83-1F79-4141-8A60-405B282FC51F}" type="sibTrans" cxnId="{6A617FB2-B0CA-CD49-BE8E-9EAE6842182D}">
      <dgm:prSet/>
      <dgm:spPr/>
    </dgm:pt>
    <dgm:pt modelId="{211D6755-0BA4-564A-AD57-C5BE2631198F}" type="pres">
      <dgm:prSet presAssocID="{EF39A359-5AE5-E343-8505-5D62CF7AF05E}" presName="linearFlow" presStyleCnt="0">
        <dgm:presLayoutVars>
          <dgm:dir/>
          <dgm:animLvl val="lvl"/>
          <dgm:resizeHandles val="exact"/>
        </dgm:presLayoutVars>
      </dgm:prSet>
      <dgm:spPr/>
    </dgm:pt>
    <dgm:pt modelId="{763C9FFC-4423-B544-B580-BEBB467AF272}" type="pres">
      <dgm:prSet presAssocID="{09285C0C-8BE5-E24B-85F6-7F7B3FC97EBA}" presName="composite" presStyleCnt="0"/>
      <dgm:spPr/>
    </dgm:pt>
    <dgm:pt modelId="{C52D9FF0-02F0-2843-A11E-BAF9EB0A84F3}" type="pres">
      <dgm:prSet presAssocID="{09285C0C-8BE5-E24B-85F6-7F7B3FC97EBA}" presName="parentText" presStyleLbl="alignNode1" presStyleIdx="0" presStyleCnt="3">
        <dgm:presLayoutVars>
          <dgm:chMax val="1"/>
          <dgm:bulletEnabled val="1"/>
        </dgm:presLayoutVars>
      </dgm:prSet>
      <dgm:spPr/>
    </dgm:pt>
    <dgm:pt modelId="{6BB6326A-61BA-4C4E-A73C-E1BF25E2D3E6}" type="pres">
      <dgm:prSet presAssocID="{09285C0C-8BE5-E24B-85F6-7F7B3FC97EBA}" presName="descendantText" presStyleLbl="alignAcc1" presStyleIdx="0" presStyleCnt="3">
        <dgm:presLayoutVars>
          <dgm:bulletEnabled val="1"/>
        </dgm:presLayoutVars>
      </dgm:prSet>
      <dgm:spPr/>
    </dgm:pt>
    <dgm:pt modelId="{C540CE42-A0E7-7943-9022-88F64137C989}" type="pres">
      <dgm:prSet presAssocID="{21A39795-D341-FE4A-8FAA-2EA90B38A435}" presName="sp" presStyleCnt="0"/>
      <dgm:spPr/>
    </dgm:pt>
    <dgm:pt modelId="{2F8BBE2A-BB80-5147-88CA-4911DC48E41B}" type="pres">
      <dgm:prSet presAssocID="{4E6750AF-734F-A442-80E0-2CB7B9A1F462}" presName="composite" presStyleCnt="0"/>
      <dgm:spPr/>
    </dgm:pt>
    <dgm:pt modelId="{4BFE6DB5-9F46-144B-9F5A-20E4D750C807}" type="pres">
      <dgm:prSet presAssocID="{4E6750AF-734F-A442-80E0-2CB7B9A1F462}" presName="parentText" presStyleLbl="alignNode1" presStyleIdx="1" presStyleCnt="3">
        <dgm:presLayoutVars>
          <dgm:chMax val="1"/>
          <dgm:bulletEnabled val="1"/>
        </dgm:presLayoutVars>
      </dgm:prSet>
      <dgm:spPr/>
    </dgm:pt>
    <dgm:pt modelId="{10D6D440-9C11-6A44-AB7B-CEFF70F59128}" type="pres">
      <dgm:prSet presAssocID="{4E6750AF-734F-A442-80E0-2CB7B9A1F462}" presName="descendantText" presStyleLbl="alignAcc1" presStyleIdx="1" presStyleCnt="3">
        <dgm:presLayoutVars>
          <dgm:bulletEnabled val="1"/>
        </dgm:presLayoutVars>
      </dgm:prSet>
      <dgm:spPr/>
    </dgm:pt>
    <dgm:pt modelId="{2D8D1010-8725-E543-BEE3-746E8FE9BA06}" type="pres">
      <dgm:prSet presAssocID="{BADF5042-7896-9745-80E6-28D76C3B6880}" presName="sp" presStyleCnt="0"/>
      <dgm:spPr/>
    </dgm:pt>
    <dgm:pt modelId="{471AE906-FB65-7246-90C6-1A5CF34A9744}" type="pres">
      <dgm:prSet presAssocID="{A78366F4-DE12-2E49-9435-2824C8A0AB5A}" presName="composite" presStyleCnt="0"/>
      <dgm:spPr/>
    </dgm:pt>
    <dgm:pt modelId="{44E8397E-0DC4-BB4C-9486-EE6F602401B6}" type="pres">
      <dgm:prSet presAssocID="{A78366F4-DE12-2E49-9435-2824C8A0AB5A}" presName="parentText" presStyleLbl="alignNode1" presStyleIdx="2" presStyleCnt="3">
        <dgm:presLayoutVars>
          <dgm:chMax val="1"/>
          <dgm:bulletEnabled val="1"/>
        </dgm:presLayoutVars>
      </dgm:prSet>
      <dgm:spPr/>
    </dgm:pt>
    <dgm:pt modelId="{D6EAFB47-92E4-5E47-8EDF-8FDF3463E2C2}" type="pres">
      <dgm:prSet presAssocID="{A78366F4-DE12-2E49-9435-2824C8A0AB5A}" presName="descendantText" presStyleLbl="alignAcc1" presStyleIdx="2" presStyleCnt="3">
        <dgm:presLayoutVars>
          <dgm:bulletEnabled val="1"/>
        </dgm:presLayoutVars>
      </dgm:prSet>
      <dgm:spPr/>
    </dgm:pt>
  </dgm:ptLst>
  <dgm:cxnLst>
    <dgm:cxn modelId="{A8F7170B-3201-3343-B1F5-071A4CDA5A32}" srcId="{EF39A359-5AE5-E343-8505-5D62CF7AF05E}" destId="{A78366F4-DE12-2E49-9435-2824C8A0AB5A}" srcOrd="2" destOrd="0" parTransId="{397AF394-960E-9B4D-B2FE-3A4E42CA1176}" sibTransId="{30DE0945-B6AA-674F-AF1A-78FF8BA5F92D}"/>
    <dgm:cxn modelId="{EE59D80C-C6E8-2043-BE5C-5AD5A24C275E}" type="presOf" srcId="{09285C0C-8BE5-E24B-85F6-7F7B3FC97EBA}" destId="{C52D9FF0-02F0-2843-A11E-BAF9EB0A84F3}" srcOrd="0" destOrd="0" presId="urn:microsoft.com/office/officeart/2005/8/layout/chevron2"/>
    <dgm:cxn modelId="{B645A91B-F94E-0D4A-A3BC-F1B7E3A2E890}" srcId="{EF39A359-5AE5-E343-8505-5D62CF7AF05E}" destId="{4E6750AF-734F-A442-80E0-2CB7B9A1F462}" srcOrd="1" destOrd="0" parTransId="{C6D9BC8B-D544-8A43-A6EB-2A8FB5C112DE}" sibTransId="{BADF5042-7896-9745-80E6-28D76C3B6880}"/>
    <dgm:cxn modelId="{F7419134-3AD5-844C-8EB1-9F45EDB9B272}" type="presOf" srcId="{3D480B64-0EA3-464F-99A4-B70B28A5A7E8}" destId="{D6EAFB47-92E4-5E47-8EDF-8FDF3463E2C2}" srcOrd="0" destOrd="0" presId="urn:microsoft.com/office/officeart/2005/8/layout/chevron2"/>
    <dgm:cxn modelId="{E2A02C6C-1BD4-A84A-94A2-DDACE97E4AAB}" srcId="{EF39A359-5AE5-E343-8505-5D62CF7AF05E}" destId="{09285C0C-8BE5-E24B-85F6-7F7B3FC97EBA}" srcOrd="0" destOrd="0" parTransId="{17D24A14-7E5F-B644-BA48-32EF6D3CA427}" sibTransId="{21A39795-D341-FE4A-8FAA-2EA90B38A435}"/>
    <dgm:cxn modelId="{1D5B2972-6017-AF44-A0FD-C3898891910D}" srcId="{A78366F4-DE12-2E49-9435-2824C8A0AB5A}" destId="{3D480B64-0EA3-464F-99A4-B70B28A5A7E8}" srcOrd="0" destOrd="0" parTransId="{4E429045-C98F-1D41-9D5F-08BD2724948D}" sibTransId="{4BD8E67E-5EC5-9F4F-8D7E-D14EEED853BA}"/>
    <dgm:cxn modelId="{DF994B56-EC2F-FF48-A0B5-447156EDCBDD}" srcId="{A78366F4-DE12-2E49-9435-2824C8A0AB5A}" destId="{08D3E14A-85F4-C842-8DAB-F0E934111AFC}" srcOrd="1" destOrd="0" parTransId="{EAF0F6DC-C823-2D45-BE22-D1B23E809975}" sibTransId="{365A39C9-447E-E94C-9447-C123CCE74355}"/>
    <dgm:cxn modelId="{BDAD5A76-7C7B-EA4F-99A7-3B6386551E7B}" type="presOf" srcId="{C3BA99BE-A9C1-2248-89F8-C9EE5408C85E}" destId="{6BB6326A-61BA-4C4E-A73C-E1BF25E2D3E6}" srcOrd="0" destOrd="1" presId="urn:microsoft.com/office/officeart/2005/8/layout/chevron2"/>
    <dgm:cxn modelId="{2F29E9A1-98ED-8F47-A340-A376C5823BF5}" type="presOf" srcId="{EF39A359-5AE5-E343-8505-5D62CF7AF05E}" destId="{211D6755-0BA4-564A-AD57-C5BE2631198F}" srcOrd="0" destOrd="0" presId="urn:microsoft.com/office/officeart/2005/8/layout/chevron2"/>
    <dgm:cxn modelId="{A028A9A6-F9C7-8C40-8145-066B1B7A5F45}" srcId="{4E6750AF-734F-A442-80E0-2CB7B9A1F462}" destId="{91A6DEE5-9D1A-8C40-8390-4C5EAF0D8F2D}" srcOrd="1" destOrd="0" parTransId="{043684C4-DA79-E84A-80D9-70F0B90989D3}" sibTransId="{DBFDD1CB-BAC5-D443-89DF-D4F4E7FE387B}"/>
    <dgm:cxn modelId="{889955AC-68E5-1840-9F5D-8DFB2C256F79}" srcId="{09285C0C-8BE5-E24B-85F6-7F7B3FC97EBA}" destId="{A53C5445-3F5D-814A-BFCE-F2D739FBC367}" srcOrd="0" destOrd="0" parTransId="{8774B6EA-506A-B440-8643-9A63DA8D6C01}" sibTransId="{BBED9388-265E-F242-A7F8-A18D6F734FB1}"/>
    <dgm:cxn modelId="{6A617FB2-B0CA-CD49-BE8E-9EAE6842182D}" srcId="{4E6750AF-734F-A442-80E0-2CB7B9A1F462}" destId="{0974F6BB-B0E6-FB44-A5C2-54622D61F998}" srcOrd="2" destOrd="0" parTransId="{1096778B-EA5B-5546-B412-69892D1AC524}" sibTransId="{C0B2FE83-1F79-4141-8A60-405B282FC51F}"/>
    <dgm:cxn modelId="{941893B7-E0FC-C840-B257-D3CB7A2618A5}" srcId="{09285C0C-8BE5-E24B-85F6-7F7B3FC97EBA}" destId="{C3BA99BE-A9C1-2248-89F8-C9EE5408C85E}" srcOrd="1" destOrd="0" parTransId="{77E4A2F2-54FA-444F-B71A-53033BFE1084}" sibTransId="{840857E8-65A5-8840-A346-52DBD097DD19}"/>
    <dgm:cxn modelId="{EFE759BB-D0E7-E24D-A777-9672DEA6E370}" type="presOf" srcId="{A53C5445-3F5D-814A-BFCE-F2D739FBC367}" destId="{6BB6326A-61BA-4C4E-A73C-E1BF25E2D3E6}" srcOrd="0" destOrd="0" presId="urn:microsoft.com/office/officeart/2005/8/layout/chevron2"/>
    <dgm:cxn modelId="{5C03C6C5-B1FB-E74F-A95E-D3369EE63C40}" type="presOf" srcId="{0974F6BB-B0E6-FB44-A5C2-54622D61F998}" destId="{10D6D440-9C11-6A44-AB7B-CEFF70F59128}" srcOrd="0" destOrd="2" presId="urn:microsoft.com/office/officeart/2005/8/layout/chevron2"/>
    <dgm:cxn modelId="{7E1A5FC7-6ED6-2D43-A99B-BC783E7147E0}" type="presOf" srcId="{A78366F4-DE12-2E49-9435-2824C8A0AB5A}" destId="{44E8397E-0DC4-BB4C-9486-EE6F602401B6}" srcOrd="0" destOrd="0" presId="urn:microsoft.com/office/officeart/2005/8/layout/chevron2"/>
    <dgm:cxn modelId="{E7A030CA-A55F-F948-A20C-C6D355025225}" type="presOf" srcId="{1D16BE5C-98E5-1940-96EA-4447197C8F4D}" destId="{10D6D440-9C11-6A44-AB7B-CEFF70F59128}" srcOrd="0" destOrd="0" presId="urn:microsoft.com/office/officeart/2005/8/layout/chevron2"/>
    <dgm:cxn modelId="{931C08D4-9EB6-934A-ACB7-F0F936D7439A}" srcId="{4E6750AF-734F-A442-80E0-2CB7B9A1F462}" destId="{1D16BE5C-98E5-1940-96EA-4447197C8F4D}" srcOrd="0" destOrd="0" parTransId="{BAA27A39-5DAA-4644-A6E2-4EA97D65A1D2}" sibTransId="{AA747E4E-DACD-194A-AA31-362BBBF20E00}"/>
    <dgm:cxn modelId="{6955F4D6-FECA-6148-8D2C-7FD49324A2A0}" type="presOf" srcId="{91A6DEE5-9D1A-8C40-8390-4C5EAF0D8F2D}" destId="{10D6D440-9C11-6A44-AB7B-CEFF70F59128}" srcOrd="0" destOrd="1" presId="urn:microsoft.com/office/officeart/2005/8/layout/chevron2"/>
    <dgm:cxn modelId="{713060DC-A5D4-634A-8414-3AB8C0A5706D}" type="presOf" srcId="{08D3E14A-85F4-C842-8DAB-F0E934111AFC}" destId="{D6EAFB47-92E4-5E47-8EDF-8FDF3463E2C2}" srcOrd="0" destOrd="1" presId="urn:microsoft.com/office/officeart/2005/8/layout/chevron2"/>
    <dgm:cxn modelId="{BFD989EA-BB8B-E04D-A746-BBD9EE0F9AB3}" type="presOf" srcId="{4E6750AF-734F-A442-80E0-2CB7B9A1F462}" destId="{4BFE6DB5-9F46-144B-9F5A-20E4D750C807}" srcOrd="0" destOrd="0" presId="urn:microsoft.com/office/officeart/2005/8/layout/chevron2"/>
    <dgm:cxn modelId="{1A1F1152-B637-2E45-81A2-DE920561452C}" type="presParOf" srcId="{211D6755-0BA4-564A-AD57-C5BE2631198F}" destId="{763C9FFC-4423-B544-B580-BEBB467AF272}" srcOrd="0" destOrd="0" presId="urn:microsoft.com/office/officeart/2005/8/layout/chevron2"/>
    <dgm:cxn modelId="{FE699D13-6521-C14A-86F7-4D21759CD020}" type="presParOf" srcId="{763C9FFC-4423-B544-B580-BEBB467AF272}" destId="{C52D9FF0-02F0-2843-A11E-BAF9EB0A84F3}" srcOrd="0" destOrd="0" presId="urn:microsoft.com/office/officeart/2005/8/layout/chevron2"/>
    <dgm:cxn modelId="{263F1D38-0353-8145-9B50-1D01D8DB7DAE}" type="presParOf" srcId="{763C9FFC-4423-B544-B580-BEBB467AF272}" destId="{6BB6326A-61BA-4C4E-A73C-E1BF25E2D3E6}" srcOrd="1" destOrd="0" presId="urn:microsoft.com/office/officeart/2005/8/layout/chevron2"/>
    <dgm:cxn modelId="{A8B79B3B-D9B0-C849-8968-8F48476881B6}" type="presParOf" srcId="{211D6755-0BA4-564A-AD57-C5BE2631198F}" destId="{C540CE42-A0E7-7943-9022-88F64137C989}" srcOrd="1" destOrd="0" presId="urn:microsoft.com/office/officeart/2005/8/layout/chevron2"/>
    <dgm:cxn modelId="{D18F8CC8-C1D7-B84B-82DC-274B85DA6951}" type="presParOf" srcId="{211D6755-0BA4-564A-AD57-C5BE2631198F}" destId="{2F8BBE2A-BB80-5147-88CA-4911DC48E41B}" srcOrd="2" destOrd="0" presId="urn:microsoft.com/office/officeart/2005/8/layout/chevron2"/>
    <dgm:cxn modelId="{BE8F42E9-5D5A-ED49-A9A4-1A6204AEDA62}" type="presParOf" srcId="{2F8BBE2A-BB80-5147-88CA-4911DC48E41B}" destId="{4BFE6DB5-9F46-144B-9F5A-20E4D750C807}" srcOrd="0" destOrd="0" presId="urn:microsoft.com/office/officeart/2005/8/layout/chevron2"/>
    <dgm:cxn modelId="{452710C8-8367-2F40-AAE8-57401C11E1BD}" type="presParOf" srcId="{2F8BBE2A-BB80-5147-88CA-4911DC48E41B}" destId="{10D6D440-9C11-6A44-AB7B-CEFF70F59128}" srcOrd="1" destOrd="0" presId="urn:microsoft.com/office/officeart/2005/8/layout/chevron2"/>
    <dgm:cxn modelId="{08615886-D3A2-BD47-AB85-900620C79E82}" type="presParOf" srcId="{211D6755-0BA4-564A-AD57-C5BE2631198F}" destId="{2D8D1010-8725-E543-BEE3-746E8FE9BA06}" srcOrd="3" destOrd="0" presId="urn:microsoft.com/office/officeart/2005/8/layout/chevron2"/>
    <dgm:cxn modelId="{CE121F0A-D54E-2E43-9B8E-9406675EB656}" type="presParOf" srcId="{211D6755-0BA4-564A-AD57-C5BE2631198F}" destId="{471AE906-FB65-7246-90C6-1A5CF34A9744}" srcOrd="4" destOrd="0" presId="urn:microsoft.com/office/officeart/2005/8/layout/chevron2"/>
    <dgm:cxn modelId="{BC481EAD-8E89-0C4A-A6A0-DE91961F5057}" type="presParOf" srcId="{471AE906-FB65-7246-90C6-1A5CF34A9744}" destId="{44E8397E-0DC4-BB4C-9486-EE6F602401B6}" srcOrd="0" destOrd="0" presId="urn:microsoft.com/office/officeart/2005/8/layout/chevron2"/>
    <dgm:cxn modelId="{66D037A9-7E7A-0441-909A-77E2E89DF3A7}" type="presParOf" srcId="{471AE906-FB65-7246-90C6-1A5CF34A9744}" destId="{D6EAFB47-92E4-5E47-8EDF-8FDF3463E2C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AD326-58CC-1E4E-99BA-8E48A45A3090}">
      <dsp:nvSpPr>
        <dsp:cNvPr id="0" name=""/>
        <dsp:cNvSpPr/>
      </dsp:nvSpPr>
      <dsp:spPr>
        <a:xfrm>
          <a:off x="0" y="0"/>
          <a:ext cx="7409330" cy="1253216"/>
        </a:xfrm>
        <a:prstGeom prst="roundRect">
          <a:avLst/>
        </a:prstGeom>
        <a:solidFill>
          <a:srgbClr val="7EBCDA"/>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latin typeface="Arial" panose="020B0604020202020204" pitchFamily="34" charset="0"/>
              <a:cs typeface="Arial" panose="020B0604020202020204" pitchFamily="34" charset="0"/>
            </a:rPr>
            <a:t>To identify key changes made in response to COVID-19</a:t>
          </a:r>
        </a:p>
      </dsp:txBody>
      <dsp:txXfrm>
        <a:off x="61177" y="61177"/>
        <a:ext cx="7286976" cy="1130862"/>
      </dsp:txXfrm>
    </dsp:sp>
    <dsp:sp modelId="{02E9804D-7076-1A48-9ECF-2A75C26468EA}">
      <dsp:nvSpPr>
        <dsp:cNvPr id="0" name=""/>
        <dsp:cNvSpPr/>
      </dsp:nvSpPr>
      <dsp:spPr>
        <a:xfrm>
          <a:off x="0" y="1310240"/>
          <a:ext cx="7409330" cy="1253216"/>
        </a:xfrm>
        <a:prstGeom prst="roundRect">
          <a:avLst/>
        </a:prstGeom>
        <a:solidFill>
          <a:srgbClr val="7EBCDA"/>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latin typeface="Arial" panose="020B0604020202020204" pitchFamily="34" charset="0"/>
              <a:cs typeface="Arial" panose="020B0604020202020204" pitchFamily="34" charset="0"/>
            </a:rPr>
            <a:t>To evaluate the impact of these changes on staff, service users, digital and leadership</a:t>
          </a:r>
        </a:p>
      </dsp:txBody>
      <dsp:txXfrm>
        <a:off x="61177" y="1371417"/>
        <a:ext cx="7286976" cy="1130862"/>
      </dsp:txXfrm>
    </dsp:sp>
    <dsp:sp modelId="{A3C19AB9-3C98-F646-B455-C2636CCF7DD2}">
      <dsp:nvSpPr>
        <dsp:cNvPr id="0" name=""/>
        <dsp:cNvSpPr/>
      </dsp:nvSpPr>
      <dsp:spPr>
        <a:xfrm>
          <a:off x="0" y="2616611"/>
          <a:ext cx="7409330" cy="1253216"/>
        </a:xfrm>
        <a:prstGeom prst="roundRect">
          <a:avLst/>
        </a:prstGeom>
        <a:solidFill>
          <a:srgbClr val="7EBCDA"/>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latin typeface="Arial" panose="020B0604020202020204" pitchFamily="34" charset="0"/>
              <a:cs typeface="Arial" panose="020B0604020202020204" pitchFamily="34" charset="0"/>
            </a:rPr>
            <a:t>To capture our organisational learning and ascertain the sustainability of these changes post-COVID-19</a:t>
          </a:r>
        </a:p>
      </dsp:txBody>
      <dsp:txXfrm>
        <a:off x="61177" y="2677788"/>
        <a:ext cx="7286976" cy="1130862"/>
      </dsp:txXfrm>
    </dsp:sp>
    <dsp:sp modelId="{872328BB-FC34-4F40-A67B-1C7FCCD51BEC}">
      <dsp:nvSpPr>
        <dsp:cNvPr id="0" name=""/>
        <dsp:cNvSpPr/>
      </dsp:nvSpPr>
      <dsp:spPr>
        <a:xfrm>
          <a:off x="0" y="3937352"/>
          <a:ext cx="7409330" cy="1253216"/>
        </a:xfrm>
        <a:prstGeom prst="roundRect">
          <a:avLst/>
        </a:prstGeom>
        <a:solidFill>
          <a:srgbClr val="7EBCDA"/>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latin typeface="Arial" panose="020B0604020202020204" pitchFamily="34" charset="0"/>
              <a:cs typeface="Arial" panose="020B0604020202020204" pitchFamily="34" charset="0"/>
            </a:rPr>
            <a:t>To conduct the evaluation within a short timeframe to facilitate acting upon lessons learnt prior to the arrival of the ‘new normal’ </a:t>
          </a:r>
        </a:p>
      </dsp:txBody>
      <dsp:txXfrm>
        <a:off x="61177" y="3998529"/>
        <a:ext cx="7286976" cy="1130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D9FF0-02F0-2843-A11E-BAF9EB0A84F3}">
      <dsp:nvSpPr>
        <dsp:cNvPr id="0" name=""/>
        <dsp:cNvSpPr/>
      </dsp:nvSpPr>
      <dsp:spPr>
        <a:xfrm rot="5400000">
          <a:off x="-272718" y="273975"/>
          <a:ext cx="1818120" cy="127268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Phase 1</a:t>
          </a:r>
        </a:p>
      </dsp:txBody>
      <dsp:txXfrm rot="-5400000">
        <a:off x="0" y="637599"/>
        <a:ext cx="1272684" cy="545436"/>
      </dsp:txXfrm>
    </dsp:sp>
    <dsp:sp modelId="{6BB6326A-61BA-4C4E-A73C-E1BF25E2D3E6}">
      <dsp:nvSpPr>
        <dsp:cNvPr id="0" name=""/>
        <dsp:cNvSpPr/>
      </dsp:nvSpPr>
      <dsp:spPr>
        <a:xfrm rot="5400000">
          <a:off x="3988803" y="-2714861"/>
          <a:ext cx="1181778" cy="66140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latin typeface="Arial" panose="020B0604020202020204" pitchFamily="34" charset="0"/>
              <a:cs typeface="Arial" panose="020B0604020202020204" pitchFamily="34" charset="0"/>
            </a:rPr>
            <a:t>Identifying key changes for staff</a:t>
          </a:r>
        </a:p>
        <a:p>
          <a:pPr marL="228600" lvl="1" indent="-228600" algn="l" defTabSz="977900">
            <a:lnSpc>
              <a:spcPct val="90000"/>
            </a:lnSpc>
            <a:spcBef>
              <a:spcPct val="0"/>
            </a:spcBef>
            <a:spcAft>
              <a:spcPct val="15000"/>
            </a:spcAft>
            <a:buChar char="•"/>
          </a:pPr>
          <a:r>
            <a:rPr lang="en-GB" sz="2200" kern="1200" dirty="0">
              <a:latin typeface="Arial" panose="020B0604020202020204" pitchFamily="34" charset="0"/>
              <a:cs typeface="Arial" panose="020B0604020202020204" pitchFamily="34" charset="0"/>
            </a:rPr>
            <a:t>Exploring impact of key changes</a:t>
          </a:r>
        </a:p>
      </dsp:txBody>
      <dsp:txXfrm rot="-5400000">
        <a:off x="1272685" y="58947"/>
        <a:ext cx="6556325" cy="1066398"/>
      </dsp:txXfrm>
    </dsp:sp>
    <dsp:sp modelId="{4BFE6DB5-9F46-144B-9F5A-20E4D750C807}">
      <dsp:nvSpPr>
        <dsp:cNvPr id="0" name=""/>
        <dsp:cNvSpPr/>
      </dsp:nvSpPr>
      <dsp:spPr>
        <a:xfrm rot="5400000">
          <a:off x="-272718" y="1900109"/>
          <a:ext cx="1818120" cy="127268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Phase 2</a:t>
          </a:r>
        </a:p>
      </dsp:txBody>
      <dsp:txXfrm rot="-5400000">
        <a:off x="0" y="2263733"/>
        <a:ext cx="1272684" cy="545436"/>
      </dsp:txXfrm>
    </dsp:sp>
    <dsp:sp modelId="{10D6D440-9C11-6A44-AB7B-CEFF70F59128}">
      <dsp:nvSpPr>
        <dsp:cNvPr id="0" name=""/>
        <dsp:cNvSpPr/>
      </dsp:nvSpPr>
      <dsp:spPr>
        <a:xfrm rot="5400000">
          <a:off x="3988803" y="-1088727"/>
          <a:ext cx="1181778" cy="66140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latin typeface="Arial" panose="020B0604020202020204" pitchFamily="34" charset="0"/>
              <a:cs typeface="Arial" panose="020B0604020202020204" pitchFamily="34" charset="0"/>
            </a:rPr>
            <a:t>In-depth exploration of remote working</a:t>
          </a:r>
        </a:p>
        <a:p>
          <a:pPr marL="228600" lvl="1" indent="-228600" algn="l" defTabSz="977900">
            <a:lnSpc>
              <a:spcPct val="90000"/>
            </a:lnSpc>
            <a:spcBef>
              <a:spcPct val="0"/>
            </a:spcBef>
            <a:spcAft>
              <a:spcPct val="15000"/>
            </a:spcAft>
            <a:buChar char="•"/>
          </a:pPr>
          <a:r>
            <a:rPr lang="en-GB" sz="2200" kern="1200" dirty="0">
              <a:latin typeface="Arial" panose="020B0604020202020204" pitchFamily="34" charset="0"/>
              <a:cs typeface="Arial" panose="020B0604020202020204" pitchFamily="34" charset="0"/>
            </a:rPr>
            <a:t>In-depth exploration of well-being</a:t>
          </a:r>
        </a:p>
        <a:p>
          <a:pPr marL="228600" lvl="1" indent="-228600" algn="l" defTabSz="977900">
            <a:lnSpc>
              <a:spcPct val="90000"/>
            </a:lnSpc>
            <a:spcBef>
              <a:spcPct val="0"/>
            </a:spcBef>
            <a:spcAft>
              <a:spcPct val="15000"/>
            </a:spcAft>
            <a:buChar char="•"/>
          </a:pPr>
          <a:r>
            <a:rPr lang="en-GB" sz="2200" kern="1200" dirty="0">
              <a:latin typeface="Arial" panose="020B0604020202020204" pitchFamily="34" charset="0"/>
              <a:cs typeface="Arial" panose="020B0604020202020204" pitchFamily="34" charset="0"/>
            </a:rPr>
            <a:t>Peer-led exploration of changes for service users</a:t>
          </a:r>
        </a:p>
      </dsp:txBody>
      <dsp:txXfrm rot="-5400000">
        <a:off x="1272685" y="1685081"/>
        <a:ext cx="6556325" cy="1066398"/>
      </dsp:txXfrm>
    </dsp:sp>
    <dsp:sp modelId="{44E8397E-0DC4-BB4C-9486-EE6F602401B6}">
      <dsp:nvSpPr>
        <dsp:cNvPr id="0" name=""/>
        <dsp:cNvSpPr/>
      </dsp:nvSpPr>
      <dsp:spPr>
        <a:xfrm rot="5400000">
          <a:off x="-272718" y="3526242"/>
          <a:ext cx="1818120" cy="127268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Phase 3</a:t>
          </a:r>
        </a:p>
      </dsp:txBody>
      <dsp:txXfrm rot="-5400000">
        <a:off x="0" y="3889866"/>
        <a:ext cx="1272684" cy="545436"/>
      </dsp:txXfrm>
    </dsp:sp>
    <dsp:sp modelId="{D6EAFB47-92E4-5E47-8EDF-8FDF3463E2C2}">
      <dsp:nvSpPr>
        <dsp:cNvPr id="0" name=""/>
        <dsp:cNvSpPr/>
      </dsp:nvSpPr>
      <dsp:spPr>
        <a:xfrm rot="5400000">
          <a:off x="3988803" y="537406"/>
          <a:ext cx="1181778" cy="661401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a:latin typeface="Arial" panose="020B0604020202020204" pitchFamily="34" charset="0"/>
              <a:cs typeface="Arial" panose="020B0604020202020204" pitchFamily="34" charset="0"/>
            </a:rPr>
            <a:t>Turning findings into actions</a:t>
          </a:r>
        </a:p>
        <a:p>
          <a:pPr marL="228600" lvl="1" indent="-228600" algn="l" defTabSz="977900">
            <a:lnSpc>
              <a:spcPct val="90000"/>
            </a:lnSpc>
            <a:spcBef>
              <a:spcPct val="0"/>
            </a:spcBef>
            <a:spcAft>
              <a:spcPct val="15000"/>
            </a:spcAft>
            <a:buChar char="•"/>
          </a:pPr>
          <a:r>
            <a:rPr lang="en-GB" sz="2200" kern="1200" dirty="0">
              <a:latin typeface="Arial" panose="020B0604020202020204" pitchFamily="34" charset="0"/>
              <a:cs typeface="Arial" panose="020B0604020202020204" pitchFamily="34" charset="0"/>
            </a:rPr>
            <a:t>Developing local packages of findings</a:t>
          </a:r>
        </a:p>
      </dsp:txBody>
      <dsp:txXfrm rot="-5400000">
        <a:off x="1272685" y="3311214"/>
        <a:ext cx="6556325" cy="106639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4B591-A460-4EB7-87E7-C41696D56DA5}" type="datetimeFigureOut">
              <a:rPr lang="en-GB" smtClean="0"/>
              <a:t>30/11/2020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8CA59-7EB7-4E60-AE1D-CA3EB04CD51D}" type="slidenum">
              <a:rPr lang="en-GB" smtClean="0"/>
              <a:t>‹#›</a:t>
            </a:fld>
            <a:endParaRPr lang="en-GB"/>
          </a:p>
        </p:txBody>
      </p:sp>
    </p:spTree>
    <p:extLst>
      <p:ext uri="{BB962C8B-B14F-4D97-AF65-F5344CB8AC3E}">
        <p14:creationId xmlns:p14="http://schemas.microsoft.com/office/powerpoint/2010/main" val="429145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2A730B-320A-4D03-BE8B-A83C47E287AC}"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59692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88CA59-7EB7-4E60-AE1D-CA3EB04CD51D}" type="slidenum">
              <a:rPr lang="en-GB" smtClean="0"/>
              <a:t>29</a:t>
            </a:fld>
            <a:endParaRPr lang="en-GB"/>
          </a:p>
        </p:txBody>
      </p:sp>
    </p:spTree>
    <p:extLst>
      <p:ext uri="{BB962C8B-B14F-4D97-AF65-F5344CB8AC3E}">
        <p14:creationId xmlns:p14="http://schemas.microsoft.com/office/powerpoint/2010/main" val="412122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8C4483-7D6E-A949-993A-E6D0E3104BA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0" cy="6858000"/>
          </a:xfrm>
          <a:prstGeom prst="rect">
            <a:avLst/>
          </a:prstGeom>
        </p:spPr>
      </p:pic>
      <p:sp>
        <p:nvSpPr>
          <p:cNvPr id="2" name="Title 1"/>
          <p:cNvSpPr>
            <a:spLocks noGrp="1"/>
          </p:cNvSpPr>
          <p:nvPr>
            <p:ph type="ctrTitle"/>
          </p:nvPr>
        </p:nvSpPr>
        <p:spPr>
          <a:xfrm>
            <a:off x="1110341" y="2864325"/>
            <a:ext cx="6515100" cy="1793839"/>
          </a:xfrm>
        </p:spPr>
        <p:txBody>
          <a:bodyPr anchor="b"/>
          <a:lstStyle>
            <a:lvl1pPr algn="ctr">
              <a:defRPr sz="4500" b="1" i="0">
                <a:solidFill>
                  <a:srgbClr val="FFED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8ADB249-3221-5046-B9AC-42E7193B63F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49836" y="346577"/>
            <a:ext cx="1967177" cy="758339"/>
          </a:xfrm>
          <a:prstGeom prst="rect">
            <a:avLst/>
          </a:prstGeom>
        </p:spPr>
      </p:pic>
    </p:spTree>
    <p:extLst>
      <p:ext uri="{BB962C8B-B14F-4D97-AF65-F5344CB8AC3E}">
        <p14:creationId xmlns:p14="http://schemas.microsoft.com/office/powerpoint/2010/main" val="21898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C912F-E898-2A49-AA10-E4908C8A07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88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C912F-E898-2A49-AA10-E4908C8A07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612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83935A-22D7-4D4E-94D1-DE2B36B90B2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lvl1pPr>
              <a:defRPr sz="3000" b="1">
                <a:solidFill>
                  <a:srgbClr val="475C6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28650" y="1825627"/>
            <a:ext cx="7886700" cy="41751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754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FC912F-E898-2A49-AA10-E4908C8A07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97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C912F-E898-2A49-AA10-E4908C8A07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74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FC912F-E898-2A49-AA10-E4908C8A07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540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FC912F-E898-2A49-AA10-E4908C8A07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5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FC912F-E898-2A49-AA10-E4908C8A07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064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C912F-E898-2A49-AA10-E4908C8A07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10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FC912F-E898-2A49-AA10-E4908C8A07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48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0FC912F-E898-2A49-AA10-E4908C8A07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2094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4F4-0C52-4D4D-9CF1-5CC834921508}"/>
              </a:ext>
            </a:extLst>
          </p:cNvPr>
          <p:cNvSpPr>
            <a:spLocks noGrp="1"/>
          </p:cNvSpPr>
          <p:nvPr>
            <p:ph type="ctrTitle"/>
          </p:nvPr>
        </p:nvSpPr>
        <p:spPr>
          <a:xfrm>
            <a:off x="802337" y="2547005"/>
            <a:ext cx="6515100" cy="2543841"/>
          </a:xfrm>
        </p:spPr>
        <p:txBody>
          <a:bodyPr>
            <a:normAutofit/>
          </a:bodyPr>
          <a:lstStyle/>
          <a:p>
            <a:br>
              <a:rPr lang="en-US" dirty="0"/>
            </a:br>
            <a:br>
              <a:rPr lang="en-US" dirty="0"/>
            </a:br>
            <a:endParaRPr lang="en-US" dirty="0"/>
          </a:p>
        </p:txBody>
      </p:sp>
      <p:sp>
        <p:nvSpPr>
          <p:cNvPr id="3" name="Title 1"/>
          <p:cNvSpPr txBox="1">
            <a:spLocks/>
          </p:cNvSpPr>
          <p:nvPr/>
        </p:nvSpPr>
        <p:spPr>
          <a:xfrm>
            <a:off x="577031" y="2288485"/>
            <a:ext cx="7886700" cy="1987826"/>
          </a:xfrm>
          <a:prstGeom prst="rect">
            <a:avLst/>
          </a:prstGeom>
        </p:spPr>
        <p:txBody>
          <a:bodyPr vert="horz" lIns="68580" tIns="34290" rIns="68580" bIns="34290" rtlCol="0" anchor="b">
            <a:normAutofit fontScale="55000" lnSpcReduction="20000"/>
          </a:bodyPr>
          <a:lstStyle>
            <a:lvl1pPr algn="ctr" defTabSz="914400" rtl="0" eaLnBrk="1" latinLnBrk="0" hangingPunct="1">
              <a:lnSpc>
                <a:spcPct val="90000"/>
              </a:lnSpc>
              <a:spcBef>
                <a:spcPct val="0"/>
              </a:spcBef>
              <a:buNone/>
              <a:defRPr sz="6000" b="1" i="0" kern="1200">
                <a:solidFill>
                  <a:srgbClr val="FFED00"/>
                </a:solidFill>
                <a:latin typeface="Arial" panose="020B0604020202020204" pitchFamily="34" charset="0"/>
                <a:ea typeface="+mj-ea"/>
                <a:cs typeface="Arial" panose="020B0604020202020204" pitchFamily="34" charset="0"/>
              </a:defRPr>
            </a:lvl1pPr>
          </a:lstStyle>
          <a:p>
            <a:r>
              <a:rPr lang="en-GB" sz="5475" dirty="0"/>
              <a:t>Our Response to COVID-19: Learning for the Future</a:t>
            </a:r>
          </a:p>
          <a:p>
            <a:endParaRPr lang="en-GB" sz="4500" dirty="0"/>
          </a:p>
          <a:p>
            <a:r>
              <a:rPr lang="en-GB" sz="4500" dirty="0"/>
              <a:t>“this is an opportunity to transform the way we work if we can retain a sense of boldness”</a:t>
            </a:r>
          </a:p>
        </p:txBody>
      </p:sp>
    </p:spTree>
    <p:extLst>
      <p:ext uri="{BB962C8B-B14F-4D97-AF65-F5344CB8AC3E}">
        <p14:creationId xmlns:p14="http://schemas.microsoft.com/office/powerpoint/2010/main" val="1750086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9FB33-C31D-4C0D-89D7-58ED0D1F31AA}"/>
              </a:ext>
            </a:extLst>
          </p:cNvPr>
          <p:cNvSpPr>
            <a:spLocks noGrp="1"/>
          </p:cNvSpPr>
          <p:nvPr>
            <p:ph type="title"/>
          </p:nvPr>
        </p:nvSpPr>
        <p:spPr>
          <a:xfrm>
            <a:off x="353290" y="865837"/>
            <a:ext cx="2462645" cy="4382294"/>
          </a:xfrm>
        </p:spPr>
        <p:txBody>
          <a:bodyPr>
            <a:normAutofit fontScale="90000"/>
          </a:bodyPr>
          <a:lstStyle/>
          <a:p>
            <a:br>
              <a:rPr lang="en-GB" sz="2025" dirty="0">
                <a:solidFill>
                  <a:srgbClr val="FFFFFF"/>
                </a:solidFill>
              </a:rPr>
            </a:br>
            <a:br>
              <a:rPr lang="en-GB" sz="2025" dirty="0">
                <a:solidFill>
                  <a:srgbClr val="FFFFFF"/>
                </a:solidFill>
              </a:rPr>
            </a:br>
            <a:br>
              <a:rPr lang="en-GB" sz="2025" dirty="0">
                <a:solidFill>
                  <a:srgbClr val="FFFFFF"/>
                </a:solidFill>
              </a:rPr>
            </a:br>
            <a:br>
              <a:rPr lang="en-GB" sz="2025" dirty="0">
                <a:solidFill>
                  <a:schemeClr val="tx1"/>
                </a:solidFill>
              </a:rPr>
            </a:br>
            <a:br>
              <a:rPr lang="en-GB" sz="2025" dirty="0">
                <a:solidFill>
                  <a:schemeClr val="tx1"/>
                </a:solidFill>
              </a:rPr>
            </a:br>
            <a:br>
              <a:rPr lang="en-GB" sz="2025" dirty="0">
                <a:solidFill>
                  <a:schemeClr val="tx1"/>
                </a:solidFill>
              </a:rPr>
            </a:br>
            <a:r>
              <a:rPr lang="en-GB" sz="2700" dirty="0">
                <a:solidFill>
                  <a:schemeClr val="tx1"/>
                </a:solidFill>
              </a:rPr>
              <a:t>Clear consensus  videocall is  effective to conduct most meetings with colleagues</a:t>
            </a:r>
            <a:br>
              <a:rPr lang="en-GB" sz="2200" dirty="0">
                <a:solidFill>
                  <a:schemeClr val="tx1"/>
                </a:solidFill>
              </a:rPr>
            </a:br>
            <a:br>
              <a:rPr lang="en-GB" sz="1650" dirty="0">
                <a:solidFill>
                  <a:schemeClr val="tx1"/>
                </a:solidFill>
              </a:rPr>
            </a:br>
            <a:br>
              <a:rPr lang="en-GB" sz="1650" dirty="0">
                <a:solidFill>
                  <a:schemeClr val="tx1"/>
                </a:solidFill>
              </a:rPr>
            </a:br>
            <a:r>
              <a:rPr lang="en-GB" sz="1650" b="0" dirty="0">
                <a:solidFill>
                  <a:schemeClr val="tx1"/>
                </a:solidFill>
              </a:rPr>
              <a:t>less effective for discussing personal matters</a:t>
            </a:r>
            <a:br>
              <a:rPr lang="en-GB" sz="1650" b="0" dirty="0">
                <a:solidFill>
                  <a:schemeClr val="tx1"/>
                </a:solidFill>
              </a:rPr>
            </a:br>
            <a:br>
              <a:rPr lang="en-GB" sz="1650" b="0" dirty="0">
                <a:solidFill>
                  <a:schemeClr val="tx1"/>
                </a:solidFill>
              </a:rPr>
            </a:br>
            <a:br>
              <a:rPr lang="en-GB" sz="1650" b="0" dirty="0">
                <a:solidFill>
                  <a:schemeClr val="tx1"/>
                </a:solidFill>
              </a:rPr>
            </a:br>
            <a:r>
              <a:rPr lang="en-GB" sz="1650" b="0" dirty="0">
                <a:solidFill>
                  <a:schemeClr val="tx1"/>
                </a:solidFill>
              </a:rPr>
              <a:t>Combined approaches where some staff are in the office and others video call in is currently much less effective</a:t>
            </a:r>
            <a:br>
              <a:rPr lang="en-GB" sz="1650" b="0" dirty="0">
                <a:solidFill>
                  <a:schemeClr val="tx1"/>
                </a:solidFill>
              </a:rPr>
            </a:br>
            <a:br>
              <a:rPr lang="en-GB" b="0" dirty="0">
                <a:solidFill>
                  <a:schemeClr val="tx1"/>
                </a:solidFill>
              </a:rPr>
            </a:br>
            <a:br>
              <a:rPr lang="en-GB" b="0" dirty="0">
                <a:solidFill>
                  <a:schemeClr val="tx1"/>
                </a:solidFill>
              </a:rPr>
            </a:br>
            <a:br>
              <a:rPr lang="en-GB" dirty="0">
                <a:solidFill>
                  <a:schemeClr val="tx1"/>
                </a:solidFill>
              </a:rPr>
            </a:br>
            <a:br>
              <a:rPr lang="en-GB" dirty="0">
                <a:solidFill>
                  <a:schemeClr val="tx1"/>
                </a:solidFill>
              </a:rPr>
            </a:br>
            <a:endParaRPr lang="en-US" dirty="0">
              <a:solidFill>
                <a:schemeClr val="tx1"/>
              </a:solidFill>
            </a:endParaRPr>
          </a:p>
        </p:txBody>
      </p:sp>
      <p:graphicFrame>
        <p:nvGraphicFramePr>
          <p:cNvPr id="4" name="Content Placeholder 3">
            <a:extLst>
              <a:ext uri="{FF2B5EF4-FFF2-40B4-BE49-F238E27FC236}">
                <a16:creationId xmlns:a16="http://schemas.microsoft.com/office/drawing/2014/main" id="{064B97FA-4899-4EB8-A0D1-01D721B8F03C}"/>
              </a:ext>
            </a:extLst>
          </p:cNvPr>
          <p:cNvGraphicFramePr>
            <a:graphicFrameLocks noGrp="1"/>
          </p:cNvGraphicFramePr>
          <p:nvPr>
            <p:ph idx="1"/>
            <p:extLst>
              <p:ext uri="{D42A27DB-BD31-4B8C-83A1-F6EECF244321}">
                <p14:modId xmlns:p14="http://schemas.microsoft.com/office/powerpoint/2010/main" val="3160372351"/>
              </p:ext>
            </p:extLst>
          </p:nvPr>
        </p:nvGraphicFramePr>
        <p:xfrm>
          <a:off x="2982191" y="1035519"/>
          <a:ext cx="5808518" cy="47869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439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75958-0A8B-4350-B908-4D4A4226D8F2}"/>
              </a:ext>
            </a:extLst>
          </p:cNvPr>
          <p:cNvSpPr>
            <a:spLocks noGrp="1"/>
          </p:cNvSpPr>
          <p:nvPr>
            <p:ph type="title"/>
          </p:nvPr>
        </p:nvSpPr>
        <p:spPr/>
        <p:txBody>
          <a:bodyPr/>
          <a:lstStyle/>
          <a:p>
            <a:pPr algn="ctr"/>
            <a:r>
              <a:rPr lang="en-GB" b="1" dirty="0"/>
              <a:t>Staff support, preferences for variety of video platforms and further training on use</a:t>
            </a:r>
            <a:endParaRPr lang="en-US" b="1" dirty="0"/>
          </a:p>
        </p:txBody>
      </p:sp>
      <p:sp>
        <p:nvSpPr>
          <p:cNvPr id="3" name="Content Placeholder 2">
            <a:extLst>
              <a:ext uri="{FF2B5EF4-FFF2-40B4-BE49-F238E27FC236}">
                <a16:creationId xmlns:a16="http://schemas.microsoft.com/office/drawing/2014/main" id="{47C2F52E-BD71-4DA5-9192-ACBB2449C205}"/>
              </a:ext>
            </a:extLst>
          </p:cNvPr>
          <p:cNvSpPr>
            <a:spLocks noGrp="1"/>
          </p:cNvSpPr>
          <p:nvPr>
            <p:ph sz="half" idx="1"/>
          </p:nvPr>
        </p:nvSpPr>
        <p:spPr>
          <a:xfrm>
            <a:off x="628650" y="1825624"/>
            <a:ext cx="3094264" cy="4667247"/>
          </a:xfrm>
        </p:spPr>
        <p:txBody>
          <a:bodyPr>
            <a:normAutofit fontScale="92500" lnSpcReduction="20000"/>
          </a:bodyPr>
          <a:lstStyle/>
          <a:p>
            <a:r>
              <a:rPr lang="en-GB" sz="2600" b="1" dirty="0"/>
              <a:t>71% of staff thought it important to have a choice of videocall platforms</a:t>
            </a:r>
          </a:p>
          <a:p>
            <a:endParaRPr lang="en-GB" b="1" dirty="0"/>
          </a:p>
          <a:p>
            <a:pPr lvl="0"/>
            <a:r>
              <a:rPr lang="en-GB" dirty="0"/>
              <a:t>42% of staff had difficulties working with external teams/agencies because they used different platforms – especially problematic for LD and medics.</a:t>
            </a:r>
            <a:endParaRPr lang="en-US" dirty="0"/>
          </a:p>
          <a:p>
            <a:endParaRPr lang="en-US" dirty="0"/>
          </a:p>
          <a:p>
            <a:r>
              <a:rPr lang="en-GB" dirty="0"/>
              <a:t>70% of staff would take up further training in use of videocall/technology platforms if it were offered; consistent across all staff groups</a:t>
            </a:r>
            <a:endParaRPr lang="en-US" dirty="0"/>
          </a:p>
          <a:p>
            <a:endParaRPr lang="en-US" dirty="0"/>
          </a:p>
        </p:txBody>
      </p:sp>
      <p:sp>
        <p:nvSpPr>
          <p:cNvPr id="5" name="Slide Number Placeholder 4">
            <a:extLst>
              <a:ext uri="{FF2B5EF4-FFF2-40B4-BE49-F238E27FC236}">
                <a16:creationId xmlns:a16="http://schemas.microsoft.com/office/drawing/2014/main" id="{7125E151-6FF3-48B4-9EC9-4457BF7F0832}"/>
              </a:ext>
            </a:extLst>
          </p:cNvPr>
          <p:cNvSpPr>
            <a:spLocks noGrp="1"/>
          </p:cNvSpPr>
          <p:nvPr>
            <p:ph type="sldNum" sz="quarter" idx="12"/>
          </p:nvPr>
        </p:nvSpPr>
        <p:spPr/>
        <p:txBody>
          <a:bodyPr/>
          <a:lstStyle/>
          <a:p>
            <a:fld id="{80FC912F-E898-2A49-AA10-E4908C8A0715}" type="slidenum">
              <a:rPr lang="en-US" smtClean="0">
                <a:solidFill>
                  <a:prstClr val="black">
                    <a:tint val="75000"/>
                  </a:prstClr>
                </a:solidFill>
              </a:rPr>
              <a:pPr/>
              <a:t>11</a:t>
            </a:fld>
            <a:endParaRPr lang="en-US">
              <a:solidFill>
                <a:prstClr val="black">
                  <a:tint val="75000"/>
                </a:prstClr>
              </a:solidFill>
            </a:endParaRPr>
          </a:p>
        </p:txBody>
      </p:sp>
      <p:graphicFrame>
        <p:nvGraphicFramePr>
          <p:cNvPr id="6" name="Content Placeholder 5">
            <a:extLst>
              <a:ext uri="{FF2B5EF4-FFF2-40B4-BE49-F238E27FC236}">
                <a16:creationId xmlns:a16="http://schemas.microsoft.com/office/drawing/2014/main" id="{6DE3A78E-AA82-4A03-96F9-45D5B945A38A}"/>
              </a:ext>
            </a:extLst>
          </p:cNvPr>
          <p:cNvGraphicFramePr>
            <a:graphicFrameLocks noGrp="1"/>
          </p:cNvGraphicFramePr>
          <p:nvPr>
            <p:ph sz="half" idx="2"/>
          </p:nvPr>
        </p:nvGraphicFramePr>
        <p:xfrm>
          <a:off x="4027714" y="1825625"/>
          <a:ext cx="4487636"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292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FF5C-0A0D-4E8B-949E-F13DF125CEE8}"/>
              </a:ext>
            </a:extLst>
          </p:cNvPr>
          <p:cNvSpPr>
            <a:spLocks noGrp="1"/>
          </p:cNvSpPr>
          <p:nvPr>
            <p:ph type="title"/>
          </p:nvPr>
        </p:nvSpPr>
        <p:spPr/>
        <p:txBody>
          <a:bodyPr/>
          <a:lstStyle/>
          <a:p>
            <a:r>
              <a:rPr lang="en-GB" dirty="0"/>
              <a:t>Working with service users</a:t>
            </a:r>
            <a:endParaRPr lang="en-US" dirty="0"/>
          </a:p>
        </p:txBody>
      </p:sp>
      <p:sp>
        <p:nvSpPr>
          <p:cNvPr id="3" name="Text Placeholder 2">
            <a:extLst>
              <a:ext uri="{FF2B5EF4-FFF2-40B4-BE49-F238E27FC236}">
                <a16:creationId xmlns:a16="http://schemas.microsoft.com/office/drawing/2014/main" id="{C01789A2-6B54-449A-BCAA-A9239C0A759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53FA33C-CC17-4FF5-91C2-AD11D6212A5A}"/>
              </a:ext>
            </a:extLst>
          </p:cNvPr>
          <p:cNvSpPr>
            <a:spLocks noGrp="1"/>
          </p:cNvSpPr>
          <p:nvPr>
            <p:ph type="sldNum" sz="quarter" idx="12"/>
          </p:nvPr>
        </p:nvSpPr>
        <p:spPr/>
        <p:txBody>
          <a:bodyPr/>
          <a:lstStyle/>
          <a:p>
            <a:fld id="{80FC912F-E898-2A49-AA10-E4908C8A0715}"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3169950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14D4-AD31-4342-8743-D1091EAC69B6}"/>
              </a:ext>
            </a:extLst>
          </p:cNvPr>
          <p:cNvSpPr>
            <a:spLocks noGrp="1"/>
          </p:cNvSpPr>
          <p:nvPr>
            <p:ph type="title"/>
          </p:nvPr>
        </p:nvSpPr>
        <p:spPr>
          <a:xfrm>
            <a:off x="322845" y="1306426"/>
            <a:ext cx="2213404" cy="4178300"/>
          </a:xfrm>
        </p:spPr>
        <p:txBody>
          <a:bodyPr>
            <a:noAutofit/>
          </a:bodyPr>
          <a:lstStyle/>
          <a:p>
            <a:r>
              <a:rPr lang="en-GB" sz="2000" dirty="0">
                <a:solidFill>
                  <a:schemeClr val="tx1"/>
                </a:solidFill>
              </a:rPr>
              <a:t>Remote approaches were used less commonly with service users (by approx. one third of staff) and viewed as less effective</a:t>
            </a:r>
            <a:br>
              <a:rPr lang="en-GB" sz="2000" dirty="0">
                <a:solidFill>
                  <a:schemeClr val="tx1"/>
                </a:solidFill>
              </a:rPr>
            </a:br>
            <a:br>
              <a:rPr lang="en-GB" sz="1500" dirty="0">
                <a:solidFill>
                  <a:schemeClr val="tx1"/>
                </a:solidFill>
              </a:rPr>
            </a:br>
            <a:r>
              <a:rPr lang="en-GB" sz="1500" b="0" dirty="0">
                <a:solidFill>
                  <a:schemeClr val="tx1"/>
                </a:solidFill>
              </a:rPr>
              <a:t>Of these staff, approx. half to a third, thought routine contacts, assessments, care planning and interventions could be conducted effectively remotely</a:t>
            </a:r>
            <a:br>
              <a:rPr lang="en-GB" sz="1500" b="0" dirty="0">
                <a:solidFill>
                  <a:schemeClr val="tx1"/>
                </a:solidFill>
              </a:rPr>
            </a:br>
            <a:br>
              <a:rPr lang="en-GB" sz="1500" b="0" dirty="0">
                <a:solidFill>
                  <a:schemeClr val="tx1"/>
                </a:solidFill>
              </a:rPr>
            </a:br>
            <a:r>
              <a:rPr lang="en-GB" sz="1500" b="0" dirty="0">
                <a:solidFill>
                  <a:schemeClr val="tx1"/>
                </a:solidFill>
              </a:rPr>
              <a:t>Overall phone/videocall was viewed as similarly effective, even for managing risk</a:t>
            </a:r>
            <a:br>
              <a:rPr lang="en-GB" sz="1500" b="0" dirty="0">
                <a:solidFill>
                  <a:schemeClr val="tx1"/>
                </a:solidFill>
              </a:rPr>
            </a:br>
            <a:br>
              <a:rPr lang="en-GB" sz="1500" b="0" dirty="0">
                <a:solidFill>
                  <a:schemeClr val="tx1"/>
                </a:solidFill>
              </a:rPr>
            </a:br>
            <a:endParaRPr lang="en-US" sz="1500" b="0" dirty="0">
              <a:solidFill>
                <a:schemeClr val="tx1"/>
              </a:solidFill>
            </a:endParaRPr>
          </a:p>
        </p:txBody>
      </p:sp>
      <p:graphicFrame>
        <p:nvGraphicFramePr>
          <p:cNvPr id="4" name="Content Placeholder 3">
            <a:extLst>
              <a:ext uri="{FF2B5EF4-FFF2-40B4-BE49-F238E27FC236}">
                <a16:creationId xmlns:a16="http://schemas.microsoft.com/office/drawing/2014/main" id="{DD833B35-6BE2-40B0-8659-45899E108D35}"/>
              </a:ext>
            </a:extLst>
          </p:cNvPr>
          <p:cNvGraphicFramePr>
            <a:graphicFrameLocks noGrp="1"/>
          </p:cNvGraphicFramePr>
          <p:nvPr>
            <p:ph idx="1"/>
            <p:extLst>
              <p:ext uri="{D42A27DB-BD31-4B8C-83A1-F6EECF244321}">
                <p14:modId xmlns:p14="http://schemas.microsoft.com/office/powerpoint/2010/main" val="1734333069"/>
              </p:ext>
            </p:extLst>
          </p:nvPr>
        </p:nvGraphicFramePr>
        <p:xfrm>
          <a:off x="2805545" y="872836"/>
          <a:ext cx="5818971"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802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344E2-DC53-4DFD-951C-54C15BB71E02}"/>
              </a:ext>
            </a:extLst>
          </p:cNvPr>
          <p:cNvSpPr>
            <a:spLocks noGrp="1"/>
          </p:cNvSpPr>
          <p:nvPr>
            <p:ph type="title"/>
          </p:nvPr>
        </p:nvSpPr>
        <p:spPr>
          <a:xfrm>
            <a:off x="428625" y="737755"/>
            <a:ext cx="2480830" cy="4908983"/>
          </a:xfrm>
        </p:spPr>
        <p:txBody>
          <a:bodyPr>
            <a:normAutofit fontScale="90000"/>
          </a:bodyPr>
          <a:lstStyle/>
          <a:p>
            <a:r>
              <a:rPr lang="en-GB" sz="1800" dirty="0">
                <a:solidFill>
                  <a:schemeClr val="tx1"/>
                </a:solidFill>
              </a:rPr>
              <a:t>More complex assessments less likely to be conducted remotely and few staff thought these could be conducted effectively remotely</a:t>
            </a:r>
            <a:br>
              <a:rPr lang="en-GB" sz="1800" dirty="0">
                <a:solidFill>
                  <a:schemeClr val="tx1"/>
                </a:solidFill>
              </a:rPr>
            </a:br>
            <a:br>
              <a:rPr lang="en-GB" sz="1800" dirty="0">
                <a:solidFill>
                  <a:schemeClr val="tx1"/>
                </a:solidFill>
              </a:rPr>
            </a:br>
            <a:r>
              <a:rPr lang="en-GB" sz="1800" dirty="0">
                <a:solidFill>
                  <a:schemeClr val="tx1"/>
                </a:solidFill>
              </a:rPr>
              <a:t> </a:t>
            </a:r>
            <a:r>
              <a:rPr lang="en-GB" sz="1800" b="0" dirty="0">
                <a:solidFill>
                  <a:schemeClr val="tx1"/>
                </a:solidFill>
              </a:rPr>
              <a:t>MHA, physical health, neuropsychology, medication reviews and group/family work </a:t>
            </a:r>
            <a:br>
              <a:rPr lang="en-GB" sz="1800" b="0" dirty="0">
                <a:solidFill>
                  <a:schemeClr val="tx1"/>
                </a:solidFill>
              </a:rPr>
            </a:br>
            <a:br>
              <a:rPr lang="en-GB" sz="1800" b="0" dirty="0">
                <a:solidFill>
                  <a:schemeClr val="tx1"/>
                </a:solidFill>
              </a:rPr>
            </a:br>
            <a:r>
              <a:rPr lang="en-GB" sz="1800" b="0" dirty="0">
                <a:solidFill>
                  <a:schemeClr val="tx1"/>
                </a:solidFill>
              </a:rPr>
              <a:t>Staff expressed significant concern that videocall might trigger or worsen symptoms and that phone calls were less engaging and more tiring than face to face</a:t>
            </a:r>
            <a:br>
              <a:rPr lang="en-GB" sz="1800" b="0" dirty="0">
                <a:solidFill>
                  <a:schemeClr val="tx1"/>
                </a:solidFill>
              </a:rPr>
            </a:br>
            <a:r>
              <a:rPr lang="en-GB" sz="1800" dirty="0">
                <a:solidFill>
                  <a:schemeClr val="tx1"/>
                </a:solidFill>
              </a:rPr>
              <a:t> </a:t>
            </a:r>
            <a:endParaRPr lang="en-US" sz="1800" dirty="0">
              <a:solidFill>
                <a:schemeClr val="tx1"/>
              </a:solidFill>
            </a:endParaRPr>
          </a:p>
        </p:txBody>
      </p:sp>
      <p:graphicFrame>
        <p:nvGraphicFramePr>
          <p:cNvPr id="6" name="Content Placeholder 5">
            <a:extLst>
              <a:ext uri="{FF2B5EF4-FFF2-40B4-BE49-F238E27FC236}">
                <a16:creationId xmlns:a16="http://schemas.microsoft.com/office/drawing/2014/main" id="{DD833B35-6BE2-40B0-8659-45899E108D35}"/>
              </a:ext>
            </a:extLst>
          </p:cNvPr>
          <p:cNvGraphicFramePr>
            <a:graphicFrameLocks noGrp="1"/>
          </p:cNvGraphicFramePr>
          <p:nvPr>
            <p:ph idx="1"/>
            <p:extLst>
              <p:ext uri="{D42A27DB-BD31-4B8C-83A1-F6EECF244321}">
                <p14:modId xmlns:p14="http://schemas.microsoft.com/office/powerpoint/2010/main" val="193354185"/>
              </p:ext>
            </p:extLst>
          </p:nvPr>
        </p:nvGraphicFramePr>
        <p:xfrm>
          <a:off x="2763982" y="893618"/>
          <a:ext cx="6380018" cy="59643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8405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096552"/>
            <a:ext cx="8743865" cy="994172"/>
          </a:xfrm>
        </p:spPr>
        <p:txBody>
          <a:bodyPr>
            <a:noAutofit/>
          </a:bodyPr>
          <a:lstStyle/>
          <a:p>
            <a:r>
              <a:rPr lang="en-GB" sz="2400" dirty="0"/>
              <a:t>Staff written feedback showed that service user needs, type of meeting and technology issues were the biggest influences on choice of audio/video contact with service-users during the pandemic</a:t>
            </a:r>
          </a:p>
        </p:txBody>
      </p:sp>
      <p:sp>
        <p:nvSpPr>
          <p:cNvPr id="4" name="Oval 3"/>
          <p:cNvSpPr>
            <a:spLocks noChangeAspect="1"/>
          </p:cNvSpPr>
          <p:nvPr/>
        </p:nvSpPr>
        <p:spPr>
          <a:xfrm>
            <a:off x="5244608" y="2093899"/>
            <a:ext cx="3842157" cy="38421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Meeting service user needs (255)</a:t>
            </a:r>
          </a:p>
        </p:txBody>
      </p:sp>
      <p:sp>
        <p:nvSpPr>
          <p:cNvPr id="5" name="Oval 4"/>
          <p:cNvSpPr>
            <a:spLocks noChangeAspect="1"/>
          </p:cNvSpPr>
          <p:nvPr/>
        </p:nvSpPr>
        <p:spPr>
          <a:xfrm>
            <a:off x="3159203" y="3403950"/>
            <a:ext cx="753300" cy="7533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825" dirty="0"/>
              <a:t>Personal/team choice (50)</a:t>
            </a:r>
          </a:p>
        </p:txBody>
      </p:sp>
      <p:sp>
        <p:nvSpPr>
          <p:cNvPr id="6" name="Oval 5"/>
          <p:cNvSpPr>
            <a:spLocks noChangeAspect="1"/>
          </p:cNvSpPr>
          <p:nvPr/>
        </p:nvSpPr>
        <p:spPr>
          <a:xfrm>
            <a:off x="3807119" y="2370958"/>
            <a:ext cx="1325701" cy="13257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900" dirty="0"/>
              <a:t>Ease/difficulty of technology and connectivity (88)</a:t>
            </a:r>
          </a:p>
        </p:txBody>
      </p:sp>
      <p:sp>
        <p:nvSpPr>
          <p:cNvPr id="7" name="Oval 6"/>
          <p:cNvSpPr>
            <a:spLocks noChangeAspect="1"/>
          </p:cNvSpPr>
          <p:nvPr/>
        </p:nvSpPr>
        <p:spPr>
          <a:xfrm>
            <a:off x="2802287" y="4306231"/>
            <a:ext cx="693900" cy="6939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900" dirty="0"/>
              <a:t>(46)</a:t>
            </a:r>
          </a:p>
        </p:txBody>
      </p:sp>
      <p:sp>
        <p:nvSpPr>
          <p:cNvPr id="8" name="Oval 7"/>
          <p:cNvSpPr>
            <a:spLocks noChangeAspect="1"/>
          </p:cNvSpPr>
          <p:nvPr/>
        </p:nvSpPr>
        <p:spPr>
          <a:xfrm>
            <a:off x="3698314" y="4254932"/>
            <a:ext cx="1490400" cy="149039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050" dirty="0"/>
              <a:t>Type of meeting (99)</a:t>
            </a:r>
          </a:p>
        </p:txBody>
      </p:sp>
      <p:sp>
        <p:nvSpPr>
          <p:cNvPr id="12" name="Oval 11"/>
          <p:cNvSpPr>
            <a:spLocks noChangeAspect="1"/>
          </p:cNvSpPr>
          <p:nvPr/>
        </p:nvSpPr>
        <p:spPr>
          <a:xfrm>
            <a:off x="2798212" y="3156703"/>
            <a:ext cx="332100" cy="3321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788" dirty="0"/>
          </a:p>
        </p:txBody>
      </p:sp>
      <p:sp>
        <p:nvSpPr>
          <p:cNvPr id="13" name="Oval 12"/>
          <p:cNvSpPr>
            <a:spLocks noChangeAspect="1"/>
          </p:cNvSpPr>
          <p:nvPr/>
        </p:nvSpPr>
        <p:spPr>
          <a:xfrm>
            <a:off x="2321998" y="4094129"/>
            <a:ext cx="197100" cy="1971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900" dirty="0"/>
          </a:p>
        </p:txBody>
      </p:sp>
      <p:sp>
        <p:nvSpPr>
          <p:cNvPr id="14" name="Oval 13"/>
          <p:cNvSpPr>
            <a:spLocks noChangeAspect="1"/>
          </p:cNvSpPr>
          <p:nvPr/>
        </p:nvSpPr>
        <p:spPr>
          <a:xfrm>
            <a:off x="2420548" y="3609846"/>
            <a:ext cx="197100" cy="1971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900" dirty="0"/>
          </a:p>
        </p:txBody>
      </p:sp>
      <p:sp>
        <p:nvSpPr>
          <p:cNvPr id="15" name="TextBox 14"/>
          <p:cNvSpPr txBox="1"/>
          <p:nvPr/>
        </p:nvSpPr>
        <p:spPr>
          <a:xfrm>
            <a:off x="1328795" y="3374386"/>
            <a:ext cx="1216114" cy="415498"/>
          </a:xfrm>
          <a:prstGeom prst="rect">
            <a:avLst/>
          </a:prstGeom>
          <a:noFill/>
        </p:spPr>
        <p:txBody>
          <a:bodyPr wrap="square" rtlCol="0">
            <a:spAutoFit/>
          </a:bodyPr>
          <a:lstStyle/>
          <a:p>
            <a:pPr algn="ctr"/>
            <a:r>
              <a:rPr lang="en-GB" sz="1050"/>
              <a:t>Confidentiality (13)</a:t>
            </a:r>
            <a:endParaRPr lang="en-GB" sz="1050" dirty="0"/>
          </a:p>
        </p:txBody>
      </p:sp>
      <p:sp>
        <p:nvSpPr>
          <p:cNvPr id="16" name="Rectangle 15"/>
          <p:cNvSpPr/>
          <p:nvPr/>
        </p:nvSpPr>
        <p:spPr>
          <a:xfrm>
            <a:off x="972851" y="4261815"/>
            <a:ext cx="1470275" cy="253916"/>
          </a:xfrm>
          <a:prstGeom prst="rect">
            <a:avLst/>
          </a:prstGeom>
        </p:spPr>
        <p:txBody>
          <a:bodyPr wrap="none">
            <a:spAutoFit/>
          </a:bodyPr>
          <a:lstStyle/>
          <a:p>
            <a:pPr algn="ctr"/>
            <a:r>
              <a:rPr lang="en-GB" sz="1050" dirty="0"/>
              <a:t>Urgency of contact (13)</a:t>
            </a:r>
          </a:p>
        </p:txBody>
      </p:sp>
      <p:sp>
        <p:nvSpPr>
          <p:cNvPr id="3" name="Rectangle 2"/>
          <p:cNvSpPr/>
          <p:nvPr/>
        </p:nvSpPr>
        <p:spPr>
          <a:xfrm>
            <a:off x="1894363" y="2800991"/>
            <a:ext cx="1672253" cy="253916"/>
          </a:xfrm>
          <a:prstGeom prst="rect">
            <a:avLst/>
          </a:prstGeom>
        </p:spPr>
        <p:txBody>
          <a:bodyPr wrap="none">
            <a:spAutoFit/>
          </a:bodyPr>
          <a:lstStyle/>
          <a:p>
            <a:r>
              <a:rPr lang="en-GB" sz="1050" dirty="0"/>
              <a:t>Ability to build rapport (22)</a:t>
            </a:r>
          </a:p>
        </p:txBody>
      </p:sp>
      <p:sp>
        <p:nvSpPr>
          <p:cNvPr id="17" name="Rectangle 16"/>
          <p:cNvSpPr/>
          <p:nvPr/>
        </p:nvSpPr>
        <p:spPr>
          <a:xfrm>
            <a:off x="1848397" y="5066351"/>
            <a:ext cx="1688283" cy="253916"/>
          </a:xfrm>
          <a:prstGeom prst="rect">
            <a:avLst/>
          </a:prstGeom>
        </p:spPr>
        <p:txBody>
          <a:bodyPr wrap="none">
            <a:spAutoFit/>
          </a:bodyPr>
          <a:lstStyle/>
          <a:p>
            <a:pPr algn="ctr"/>
            <a:r>
              <a:rPr lang="en-GB" sz="1050" dirty="0"/>
              <a:t>Importance of visual aspect</a:t>
            </a:r>
          </a:p>
        </p:txBody>
      </p:sp>
      <p:cxnSp>
        <p:nvCxnSpPr>
          <p:cNvPr id="20" name="Straight Arrow Connector 19"/>
          <p:cNvCxnSpPr/>
          <p:nvPr/>
        </p:nvCxnSpPr>
        <p:spPr>
          <a:xfrm flipV="1">
            <a:off x="2617648" y="4819651"/>
            <a:ext cx="321495" cy="3294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2" idx="1"/>
          </p:cNvCxnSpPr>
          <p:nvPr/>
        </p:nvCxnSpPr>
        <p:spPr>
          <a:xfrm>
            <a:off x="2617648" y="3007722"/>
            <a:ext cx="229199" cy="1976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5" idx="2"/>
            <a:endCxn id="14" idx="2"/>
          </p:cNvCxnSpPr>
          <p:nvPr/>
        </p:nvCxnSpPr>
        <p:spPr>
          <a:xfrm flipV="1">
            <a:off x="1936852" y="3708396"/>
            <a:ext cx="483696" cy="814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3" idx="2"/>
          </p:cNvCxnSpPr>
          <p:nvPr/>
        </p:nvCxnSpPr>
        <p:spPr>
          <a:xfrm flipV="1">
            <a:off x="1894363" y="4192679"/>
            <a:ext cx="427635" cy="985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3188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GB" sz="2400" dirty="0"/>
              <a:t>Theme 1: Meeting service user needs (255)</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3032701"/>
              </p:ext>
            </p:extLst>
          </p:nvPr>
        </p:nvGraphicFramePr>
        <p:xfrm>
          <a:off x="628650" y="1480458"/>
          <a:ext cx="8221437" cy="3881252"/>
        </p:xfrm>
        <a:graphic>
          <a:graphicData uri="http://schemas.openxmlformats.org/drawingml/2006/table">
            <a:tbl>
              <a:tblPr firstRow="1" bandRow="1">
                <a:tableStyleId>{93296810-A885-4BE3-A3E7-6D5BEEA58F35}</a:tableStyleId>
              </a:tblPr>
              <a:tblGrid>
                <a:gridCol w="4089392">
                  <a:extLst>
                    <a:ext uri="{9D8B030D-6E8A-4147-A177-3AD203B41FA5}">
                      <a16:colId xmlns:a16="http://schemas.microsoft.com/office/drawing/2014/main" val="20000"/>
                    </a:ext>
                  </a:extLst>
                </a:gridCol>
                <a:gridCol w="4132045">
                  <a:extLst>
                    <a:ext uri="{9D8B030D-6E8A-4147-A177-3AD203B41FA5}">
                      <a16:colId xmlns:a16="http://schemas.microsoft.com/office/drawing/2014/main" val="20001"/>
                    </a:ext>
                  </a:extLst>
                </a:gridCol>
              </a:tblGrid>
              <a:tr h="761583">
                <a:tc>
                  <a:txBody>
                    <a:bodyPr/>
                    <a:lstStyle/>
                    <a:p>
                      <a:r>
                        <a:rPr lang="en-GB" sz="1400" dirty="0"/>
                        <a:t>Sub Themes</a:t>
                      </a:r>
                    </a:p>
                  </a:txBody>
                  <a:tcPr marL="68580" marR="68580" marT="34290" marB="34290"/>
                </a:tc>
                <a:tc>
                  <a:txBody>
                    <a:bodyPr/>
                    <a:lstStyle/>
                    <a:p>
                      <a:r>
                        <a:rPr lang="en-GB" sz="1400" dirty="0"/>
                        <a:t>Example</a:t>
                      </a:r>
                      <a:r>
                        <a:rPr lang="en-GB" sz="1400" baseline="0" dirty="0"/>
                        <a:t> of c</a:t>
                      </a:r>
                      <a:r>
                        <a:rPr lang="en-GB" sz="1400" dirty="0"/>
                        <a:t>omments</a:t>
                      </a:r>
                    </a:p>
                  </a:txBody>
                  <a:tcPr marL="68580" marR="68580" marT="34290" marB="34290"/>
                </a:tc>
                <a:extLst>
                  <a:ext uri="{0D108BD9-81ED-4DB2-BD59-A6C34878D82A}">
                    <a16:rowId xmlns:a16="http://schemas.microsoft.com/office/drawing/2014/main" val="10000"/>
                  </a:ext>
                </a:extLst>
              </a:tr>
              <a:tr h="1032832">
                <a:tc>
                  <a:txBody>
                    <a:bodyPr/>
                    <a:lstStyle/>
                    <a:p>
                      <a:r>
                        <a:rPr lang="en-GB" sz="1400" dirty="0"/>
                        <a:t>Service user preference/choice (114)</a:t>
                      </a:r>
                    </a:p>
                  </a:txBody>
                  <a:tcPr marL="68580" marR="68580" marT="34290" marB="34290"/>
                </a:tc>
                <a:tc>
                  <a:txBody>
                    <a:bodyPr/>
                    <a:lstStyle/>
                    <a:p>
                      <a:r>
                        <a:rPr lang="en-GB" sz="1400" dirty="0"/>
                        <a:t>Some service users have only wanted phone call</a:t>
                      </a:r>
                    </a:p>
                  </a:txBody>
                  <a:tcPr marL="68580" marR="68580" marT="34290" marB="34290"/>
                </a:tc>
                <a:extLst>
                  <a:ext uri="{0D108BD9-81ED-4DB2-BD59-A6C34878D82A}">
                    <a16:rowId xmlns:a16="http://schemas.microsoft.com/office/drawing/2014/main" val="10001"/>
                  </a:ext>
                </a:extLst>
              </a:tr>
              <a:tr h="1032832">
                <a:tc>
                  <a:txBody>
                    <a:bodyPr/>
                    <a:lstStyle/>
                    <a:p>
                      <a:r>
                        <a:rPr lang="en-GB" sz="1400" dirty="0"/>
                        <a:t>Access</a:t>
                      </a:r>
                      <a:r>
                        <a:rPr lang="en-GB" sz="1400" baseline="0" dirty="0"/>
                        <a:t> to technology/internet (86)</a:t>
                      </a:r>
                      <a:endParaRPr lang="en-GB" sz="1400" dirty="0"/>
                    </a:p>
                  </a:txBody>
                  <a:tcPr marL="68580" marR="68580" marT="34290" marB="34290"/>
                </a:tc>
                <a:tc>
                  <a:txBody>
                    <a:bodyPr/>
                    <a:lstStyle/>
                    <a:p>
                      <a:r>
                        <a:rPr lang="en-GB" sz="1400" dirty="0"/>
                        <a:t>SU’s technology and internet connection; phone preferred as most people have</a:t>
                      </a:r>
                      <a:r>
                        <a:rPr lang="en-GB" sz="1400" baseline="0" dirty="0"/>
                        <a:t> access to phone signal</a:t>
                      </a:r>
                      <a:endParaRPr lang="en-GB" sz="1400" dirty="0"/>
                    </a:p>
                  </a:txBody>
                  <a:tcPr marL="68580" marR="68580" marT="34290" marB="34290"/>
                </a:tc>
                <a:extLst>
                  <a:ext uri="{0D108BD9-81ED-4DB2-BD59-A6C34878D82A}">
                    <a16:rowId xmlns:a16="http://schemas.microsoft.com/office/drawing/2014/main" val="10002"/>
                  </a:ext>
                </a:extLst>
              </a:tr>
              <a:tr h="1054005">
                <a:tc>
                  <a:txBody>
                    <a:bodyPr/>
                    <a:lstStyle/>
                    <a:p>
                      <a:r>
                        <a:rPr lang="en-GB" sz="1400" dirty="0"/>
                        <a:t>Depends on service user group (31)</a:t>
                      </a:r>
                    </a:p>
                  </a:txBody>
                  <a:tcPr marL="68580" marR="68580" marT="34290" marB="34290"/>
                </a:tc>
                <a:tc>
                  <a:txBody>
                    <a:bodyPr/>
                    <a:lstStyle/>
                    <a:p>
                      <a:r>
                        <a:rPr lang="en-GB" sz="1400" dirty="0"/>
                        <a:t>client group are elderly with dementia so face to face more effective; </a:t>
                      </a:r>
                    </a:p>
                    <a:p>
                      <a:r>
                        <a:rPr lang="en-GB" sz="1400" dirty="0"/>
                        <a:t>service users have learning disabilities</a:t>
                      </a: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90711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GB" sz="2400" dirty="0"/>
              <a:t>Theme 2: Type of meeting (99)</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78298460"/>
              </p:ext>
            </p:extLst>
          </p:nvPr>
        </p:nvGraphicFramePr>
        <p:xfrm>
          <a:off x="628650" y="1545769"/>
          <a:ext cx="7911191" cy="3680858"/>
        </p:xfrm>
        <a:graphic>
          <a:graphicData uri="http://schemas.openxmlformats.org/drawingml/2006/table">
            <a:tbl>
              <a:tblPr firstRow="1" bandRow="1">
                <a:tableStyleId>{93296810-A885-4BE3-A3E7-6D5BEEA58F35}</a:tableStyleId>
              </a:tblPr>
              <a:tblGrid>
                <a:gridCol w="3866265">
                  <a:extLst>
                    <a:ext uri="{9D8B030D-6E8A-4147-A177-3AD203B41FA5}">
                      <a16:colId xmlns:a16="http://schemas.microsoft.com/office/drawing/2014/main" val="20000"/>
                    </a:ext>
                  </a:extLst>
                </a:gridCol>
                <a:gridCol w="4044926">
                  <a:extLst>
                    <a:ext uri="{9D8B030D-6E8A-4147-A177-3AD203B41FA5}">
                      <a16:colId xmlns:a16="http://schemas.microsoft.com/office/drawing/2014/main" val="20001"/>
                    </a:ext>
                  </a:extLst>
                </a:gridCol>
              </a:tblGrid>
              <a:tr h="991522">
                <a:tc>
                  <a:txBody>
                    <a:bodyPr/>
                    <a:lstStyle/>
                    <a:p>
                      <a:r>
                        <a:rPr lang="en-GB" sz="1400" dirty="0"/>
                        <a:t>Sub Themes</a:t>
                      </a:r>
                    </a:p>
                  </a:txBody>
                  <a:tcPr marL="68580" marR="68580" marT="34290" marB="34290"/>
                </a:tc>
                <a:tc>
                  <a:txBody>
                    <a:bodyPr/>
                    <a:lstStyle/>
                    <a:p>
                      <a:r>
                        <a:rPr lang="en-GB" sz="1400" dirty="0"/>
                        <a:t>Example</a:t>
                      </a:r>
                      <a:r>
                        <a:rPr lang="en-GB" sz="1400" baseline="0" dirty="0"/>
                        <a:t> of c</a:t>
                      </a:r>
                      <a:r>
                        <a:rPr lang="en-GB" sz="1400" dirty="0"/>
                        <a:t>omments</a:t>
                      </a:r>
                    </a:p>
                  </a:txBody>
                  <a:tcPr marL="68580" marR="68580" marT="34290" marB="34290"/>
                </a:tc>
                <a:extLst>
                  <a:ext uri="{0D108BD9-81ED-4DB2-BD59-A6C34878D82A}">
                    <a16:rowId xmlns:a16="http://schemas.microsoft.com/office/drawing/2014/main" val="10000"/>
                  </a:ext>
                </a:extLst>
              </a:tr>
              <a:tr h="1344668">
                <a:tc>
                  <a:txBody>
                    <a:bodyPr/>
                    <a:lstStyle/>
                    <a:p>
                      <a:r>
                        <a:rPr lang="en-GB" sz="1400" dirty="0"/>
                        <a:t>Conductin</a:t>
                      </a:r>
                      <a:r>
                        <a:rPr lang="en-GB" sz="1400" baseline="0" dirty="0"/>
                        <a:t>g assessments (42)</a:t>
                      </a:r>
                      <a:endParaRPr lang="en-GB" sz="1400" dirty="0"/>
                    </a:p>
                  </a:txBody>
                  <a:tcPr marL="68580" marR="68580" marT="34290" marB="34290"/>
                </a:tc>
                <a:tc>
                  <a:txBody>
                    <a:bodyPr/>
                    <a:lstStyle/>
                    <a:p>
                      <a:r>
                        <a:rPr lang="en-GB" sz="1400" dirty="0"/>
                        <a:t>almost impossible to assess crises in this way</a:t>
                      </a:r>
                    </a:p>
                  </a:txBody>
                  <a:tcPr marL="68580" marR="68580" marT="34290" marB="34290"/>
                </a:tc>
                <a:extLst>
                  <a:ext uri="{0D108BD9-81ED-4DB2-BD59-A6C34878D82A}">
                    <a16:rowId xmlns:a16="http://schemas.microsoft.com/office/drawing/2014/main" val="10001"/>
                  </a:ext>
                </a:extLst>
              </a:tr>
              <a:tr h="1344668">
                <a:tc>
                  <a:txBody>
                    <a:bodyPr/>
                    <a:lstStyle/>
                    <a:p>
                      <a:r>
                        <a:rPr lang="en-GB" sz="1400" dirty="0"/>
                        <a:t>Task-dependent (23)</a:t>
                      </a:r>
                    </a:p>
                  </a:txBody>
                  <a:tcPr marL="68580" marR="68580" marT="34290" marB="34290"/>
                </a:tc>
                <a:tc>
                  <a:txBody>
                    <a:bodyPr/>
                    <a:lstStyle/>
                    <a:p>
                      <a:r>
                        <a:rPr lang="en-GB" sz="1400" dirty="0"/>
                        <a:t>As an administrator, o</a:t>
                      </a:r>
                      <a:r>
                        <a:rPr lang="en-GB" sz="1400" baseline="0" dirty="0"/>
                        <a:t>nly requires a telephone conversation</a:t>
                      </a:r>
                      <a:endParaRPr lang="en-GB" sz="1400" dirty="0"/>
                    </a:p>
                  </a:txBody>
                  <a:tcPr marL="68580" marR="68580" marT="34290" marB="3429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4502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GB" sz="2400" dirty="0"/>
              <a:t>Theme 3: Ease/difficulty of technology and connectivity (88)</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15408878"/>
              </p:ext>
            </p:extLst>
          </p:nvPr>
        </p:nvGraphicFramePr>
        <p:xfrm>
          <a:off x="628650" y="1690691"/>
          <a:ext cx="7600950" cy="2663100"/>
        </p:xfrm>
        <a:graphic>
          <a:graphicData uri="http://schemas.openxmlformats.org/drawingml/2006/table">
            <a:tbl>
              <a:tblPr firstRow="1" bandRow="1">
                <a:tableStyleId>{93296810-A885-4BE3-A3E7-6D5BEEA58F35}</a:tableStyleId>
              </a:tblPr>
              <a:tblGrid>
                <a:gridCol w="3800475">
                  <a:extLst>
                    <a:ext uri="{9D8B030D-6E8A-4147-A177-3AD203B41FA5}">
                      <a16:colId xmlns:a16="http://schemas.microsoft.com/office/drawing/2014/main" val="20000"/>
                    </a:ext>
                  </a:extLst>
                </a:gridCol>
                <a:gridCol w="3800475">
                  <a:extLst>
                    <a:ext uri="{9D8B030D-6E8A-4147-A177-3AD203B41FA5}">
                      <a16:colId xmlns:a16="http://schemas.microsoft.com/office/drawing/2014/main" val="20001"/>
                    </a:ext>
                  </a:extLst>
                </a:gridCol>
              </a:tblGrid>
              <a:tr h="1130269">
                <a:tc>
                  <a:txBody>
                    <a:bodyPr/>
                    <a:lstStyle/>
                    <a:p>
                      <a:r>
                        <a:rPr lang="en-GB" sz="1400" dirty="0"/>
                        <a:t>Sub Themes</a:t>
                      </a:r>
                    </a:p>
                  </a:txBody>
                  <a:tcPr marL="68580" marR="68580" marT="34290" marB="34290"/>
                </a:tc>
                <a:tc>
                  <a:txBody>
                    <a:bodyPr/>
                    <a:lstStyle/>
                    <a:p>
                      <a:r>
                        <a:rPr lang="en-GB" sz="1400" dirty="0"/>
                        <a:t>Example</a:t>
                      </a:r>
                      <a:r>
                        <a:rPr lang="en-GB" sz="1400" baseline="0" dirty="0"/>
                        <a:t> of c</a:t>
                      </a:r>
                      <a:r>
                        <a:rPr lang="en-GB" sz="1400" dirty="0"/>
                        <a:t>omments</a:t>
                      </a:r>
                    </a:p>
                  </a:txBody>
                  <a:tcPr marL="68580" marR="68580" marT="34290" marB="34290"/>
                </a:tc>
                <a:extLst>
                  <a:ext uri="{0D108BD9-81ED-4DB2-BD59-A6C34878D82A}">
                    <a16:rowId xmlns:a16="http://schemas.microsoft.com/office/drawing/2014/main" val="10000"/>
                  </a:ext>
                </a:extLst>
              </a:tr>
              <a:tr h="1532831">
                <a:tc>
                  <a:txBody>
                    <a:bodyPr/>
                    <a:lstStyle/>
                    <a:p>
                      <a:r>
                        <a:rPr lang="en-GB" sz="1400" dirty="0"/>
                        <a:t>Technology difficulties (45)</a:t>
                      </a:r>
                    </a:p>
                  </a:txBody>
                  <a:tcPr marL="68580" marR="68580" marT="34290" marB="34290"/>
                </a:tc>
                <a:tc>
                  <a:txBody>
                    <a:bodyPr/>
                    <a:lstStyle/>
                    <a:p>
                      <a:r>
                        <a:rPr lang="en-GB" sz="1400" dirty="0"/>
                        <a:t>Video call platforms </a:t>
                      </a:r>
                      <a:r>
                        <a:rPr lang="en-GB" sz="1400" baseline="0" dirty="0"/>
                        <a:t>are unreliable and have a delay</a:t>
                      </a:r>
                      <a:endParaRPr lang="en-GB" sz="140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686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5C04-749C-4FB1-863C-3E73C9CE0083}"/>
              </a:ext>
            </a:extLst>
          </p:cNvPr>
          <p:cNvSpPr>
            <a:spLocks noGrp="1"/>
          </p:cNvSpPr>
          <p:nvPr>
            <p:ph type="title"/>
          </p:nvPr>
        </p:nvSpPr>
        <p:spPr/>
        <p:txBody>
          <a:bodyPr/>
          <a:lstStyle/>
          <a:p>
            <a:r>
              <a:rPr lang="en-GB" dirty="0"/>
              <a:t>Staff preferences for the future</a:t>
            </a:r>
            <a:endParaRPr lang="en-US" dirty="0"/>
          </a:p>
        </p:txBody>
      </p:sp>
      <p:sp>
        <p:nvSpPr>
          <p:cNvPr id="3" name="Text Placeholder 2">
            <a:extLst>
              <a:ext uri="{FF2B5EF4-FFF2-40B4-BE49-F238E27FC236}">
                <a16:creationId xmlns:a16="http://schemas.microsoft.com/office/drawing/2014/main" id="{7AD19940-08F8-4517-A918-89B0251453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1924DD-FEED-42D3-864D-D99E5E015E1B}"/>
              </a:ext>
            </a:extLst>
          </p:cNvPr>
          <p:cNvSpPr>
            <a:spLocks noGrp="1"/>
          </p:cNvSpPr>
          <p:nvPr>
            <p:ph type="sldNum" sz="quarter" idx="12"/>
          </p:nvPr>
        </p:nvSpPr>
        <p:spPr/>
        <p:txBody>
          <a:bodyPr/>
          <a:lstStyle/>
          <a:p>
            <a:fld id="{80FC912F-E898-2A49-AA10-E4908C8A0715}"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3609639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7032"/>
            <a:ext cx="7886700" cy="849277"/>
          </a:xfrm>
        </p:spPr>
        <p:txBody>
          <a:bodyPr/>
          <a:lstStyle/>
          <a:p>
            <a:r>
              <a:rPr lang="en-GB" dirty="0"/>
              <a:t>Objectives</a:t>
            </a:r>
          </a:p>
        </p:txBody>
      </p:sp>
      <p:graphicFrame>
        <p:nvGraphicFramePr>
          <p:cNvPr id="10" name="Diagram 9">
            <a:extLst>
              <a:ext uri="{FF2B5EF4-FFF2-40B4-BE49-F238E27FC236}">
                <a16:creationId xmlns:a16="http://schemas.microsoft.com/office/drawing/2014/main" id="{0701D247-90D8-2041-8A33-179858773BBE}"/>
              </a:ext>
            </a:extLst>
          </p:cNvPr>
          <p:cNvGraphicFramePr/>
          <p:nvPr>
            <p:extLst>
              <p:ext uri="{D42A27DB-BD31-4B8C-83A1-F6EECF244321}">
                <p14:modId xmlns:p14="http://schemas.microsoft.com/office/powerpoint/2010/main" val="2889981323"/>
              </p:ext>
            </p:extLst>
          </p:nvPr>
        </p:nvGraphicFramePr>
        <p:xfrm>
          <a:off x="753035" y="1016309"/>
          <a:ext cx="7409330" cy="5405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696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698A0-A74A-4D99-829F-0157C9616B81}"/>
              </a:ext>
            </a:extLst>
          </p:cNvPr>
          <p:cNvSpPr>
            <a:spLocks noGrp="1"/>
          </p:cNvSpPr>
          <p:nvPr>
            <p:ph type="title"/>
          </p:nvPr>
        </p:nvSpPr>
        <p:spPr>
          <a:xfrm>
            <a:off x="149256" y="1656117"/>
            <a:ext cx="2213404" cy="4764103"/>
          </a:xfrm>
        </p:spPr>
        <p:txBody>
          <a:bodyPr>
            <a:normAutofit fontScale="90000"/>
          </a:bodyPr>
          <a:lstStyle/>
          <a:p>
            <a:r>
              <a:rPr lang="en-GB" sz="2200" dirty="0">
                <a:solidFill>
                  <a:schemeClr val="tx1"/>
                </a:solidFill>
              </a:rPr>
              <a:t>83% of all staff agreed that they would like to continue to work from home with technical support</a:t>
            </a:r>
            <a:br>
              <a:rPr lang="en-GB" sz="1650" dirty="0">
                <a:solidFill>
                  <a:schemeClr val="tx1"/>
                </a:solidFill>
              </a:rPr>
            </a:br>
            <a:br>
              <a:rPr lang="en-GB" sz="1650" dirty="0">
                <a:solidFill>
                  <a:schemeClr val="tx1"/>
                </a:solidFill>
              </a:rPr>
            </a:br>
            <a:r>
              <a:rPr lang="en-GB" sz="1650" b="0" dirty="0">
                <a:solidFill>
                  <a:schemeClr val="tx1"/>
                </a:solidFill>
              </a:rPr>
              <a:t>only 11% disagreed</a:t>
            </a:r>
            <a:br>
              <a:rPr lang="en-GB" sz="1650" b="0" dirty="0">
                <a:solidFill>
                  <a:schemeClr val="tx1"/>
                </a:solidFill>
              </a:rPr>
            </a:br>
            <a:br>
              <a:rPr lang="en-GB" sz="1650" b="0" dirty="0">
                <a:solidFill>
                  <a:schemeClr val="tx1"/>
                </a:solidFill>
              </a:rPr>
            </a:br>
            <a:r>
              <a:rPr lang="en-GB" sz="1650" b="0" dirty="0">
                <a:solidFill>
                  <a:schemeClr val="tx1"/>
                </a:solidFill>
              </a:rPr>
              <a:t>but  58% staff (all care groups) also agreed they would like to return to their SPFT base or to a flexible base (50%) </a:t>
            </a:r>
            <a:br>
              <a:rPr lang="en-GB" sz="1650" b="0" dirty="0">
                <a:solidFill>
                  <a:schemeClr val="tx1"/>
                </a:solidFill>
              </a:rPr>
            </a:br>
            <a:br>
              <a:rPr lang="en-GB" sz="1650" b="0" dirty="0">
                <a:solidFill>
                  <a:schemeClr val="tx1"/>
                </a:solidFill>
              </a:rPr>
            </a:br>
            <a:r>
              <a:rPr lang="en-GB" sz="1650" b="0" dirty="0">
                <a:solidFill>
                  <a:schemeClr val="tx1"/>
                </a:solidFill>
              </a:rPr>
              <a:t>A mix of home and SPFT base working is preferred</a:t>
            </a:r>
            <a:br>
              <a:rPr lang="en-GB" sz="1650" b="0" dirty="0">
                <a:solidFill>
                  <a:schemeClr val="tx1"/>
                </a:solidFill>
              </a:rPr>
            </a:br>
            <a:r>
              <a:rPr lang="en-GB" sz="1650" b="0" dirty="0">
                <a:solidFill>
                  <a:schemeClr val="tx1"/>
                </a:solidFill>
              </a:rPr>
              <a:t>with remote working more preferable with colleagues than with service users </a:t>
            </a:r>
            <a:br>
              <a:rPr lang="en-GB" sz="2700" b="0" dirty="0">
                <a:solidFill>
                  <a:schemeClr val="tx1"/>
                </a:solidFill>
              </a:rPr>
            </a:br>
            <a:br>
              <a:rPr lang="en-GB" sz="2700" dirty="0">
                <a:solidFill>
                  <a:schemeClr val="tx1"/>
                </a:solidFill>
              </a:rPr>
            </a:br>
            <a:br>
              <a:rPr lang="en-GB" sz="2700" dirty="0">
                <a:solidFill>
                  <a:schemeClr val="tx1"/>
                </a:solidFill>
              </a:rPr>
            </a:br>
            <a:br>
              <a:rPr lang="en-GB" dirty="0">
                <a:solidFill>
                  <a:schemeClr val="tx1"/>
                </a:solidFill>
              </a:rPr>
            </a:br>
            <a:endParaRPr lang="en-US" dirty="0">
              <a:solidFill>
                <a:schemeClr val="tx1"/>
              </a:solidFill>
            </a:endParaRPr>
          </a:p>
        </p:txBody>
      </p:sp>
      <p:graphicFrame>
        <p:nvGraphicFramePr>
          <p:cNvPr id="4" name="Content Placeholder 3">
            <a:extLst>
              <a:ext uri="{FF2B5EF4-FFF2-40B4-BE49-F238E27FC236}">
                <a16:creationId xmlns:a16="http://schemas.microsoft.com/office/drawing/2014/main" id="{4EF396EC-87D3-40AA-A980-68E90C880587}"/>
              </a:ext>
            </a:extLst>
          </p:cNvPr>
          <p:cNvGraphicFramePr>
            <a:graphicFrameLocks noGrp="1"/>
          </p:cNvGraphicFramePr>
          <p:nvPr>
            <p:ph idx="1"/>
            <p:extLst>
              <p:ext uri="{D42A27DB-BD31-4B8C-83A1-F6EECF244321}">
                <p14:modId xmlns:p14="http://schemas.microsoft.com/office/powerpoint/2010/main" val="3358895811"/>
              </p:ext>
            </p:extLst>
          </p:nvPr>
        </p:nvGraphicFramePr>
        <p:xfrm>
          <a:off x="2808515" y="895300"/>
          <a:ext cx="5816002" cy="50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5671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88BB-C49A-4B0D-9241-A56CCCA610BB}"/>
              </a:ext>
            </a:extLst>
          </p:cNvPr>
          <p:cNvSpPr>
            <a:spLocks noGrp="1"/>
          </p:cNvSpPr>
          <p:nvPr>
            <p:ph type="title"/>
          </p:nvPr>
        </p:nvSpPr>
        <p:spPr>
          <a:xfrm>
            <a:off x="322845" y="1532940"/>
            <a:ext cx="2213404" cy="4178300"/>
          </a:xfrm>
        </p:spPr>
        <p:txBody>
          <a:bodyPr>
            <a:normAutofit fontScale="90000"/>
          </a:bodyPr>
          <a:lstStyle/>
          <a:p>
            <a:r>
              <a:rPr lang="en-GB" sz="2100" dirty="0">
                <a:solidFill>
                  <a:schemeClr val="tx1"/>
                </a:solidFill>
              </a:rPr>
              <a:t>80% agreed they would like an effective way to be able to join a meeting either in person or by videocall</a:t>
            </a:r>
            <a:br>
              <a:rPr lang="en-GB" sz="2100" dirty="0">
                <a:solidFill>
                  <a:schemeClr val="tx1"/>
                </a:solidFill>
              </a:rPr>
            </a:br>
            <a:br>
              <a:rPr lang="en-GB" sz="2100" dirty="0">
                <a:solidFill>
                  <a:schemeClr val="tx1"/>
                </a:solidFill>
              </a:rPr>
            </a:br>
            <a:r>
              <a:rPr lang="en-GB" sz="2100" b="0" dirty="0">
                <a:solidFill>
                  <a:schemeClr val="tx1"/>
                </a:solidFill>
              </a:rPr>
              <a:t>only 4% disagreed</a:t>
            </a:r>
            <a:br>
              <a:rPr lang="en-GB" sz="2100" b="0" dirty="0">
                <a:solidFill>
                  <a:schemeClr val="tx1"/>
                </a:solidFill>
              </a:rPr>
            </a:br>
            <a:br>
              <a:rPr lang="en-GB" sz="2100" b="0" dirty="0">
                <a:solidFill>
                  <a:schemeClr val="tx1"/>
                </a:solidFill>
              </a:rPr>
            </a:br>
            <a:r>
              <a:rPr lang="en-GB" sz="2100" b="0" dirty="0">
                <a:solidFill>
                  <a:schemeClr val="tx1"/>
                </a:solidFill>
              </a:rPr>
              <a:t>Staff want more effective ways to work flexibly from home and join staff meetings remotely when others are in the office </a:t>
            </a:r>
            <a:br>
              <a:rPr lang="en-GB" sz="2100" b="0" dirty="0">
                <a:solidFill>
                  <a:schemeClr val="tx1"/>
                </a:solidFill>
              </a:rPr>
            </a:br>
            <a:br>
              <a:rPr lang="en-GB" sz="2100" dirty="0">
                <a:solidFill>
                  <a:srgbClr val="FFFFFF"/>
                </a:solidFill>
              </a:rPr>
            </a:br>
            <a:endParaRPr lang="en-US" sz="2100" dirty="0">
              <a:solidFill>
                <a:srgbClr val="FFFFFF"/>
              </a:solidFill>
            </a:endParaRPr>
          </a:p>
        </p:txBody>
      </p:sp>
      <p:graphicFrame>
        <p:nvGraphicFramePr>
          <p:cNvPr id="4" name="Content Placeholder 3">
            <a:extLst>
              <a:ext uri="{FF2B5EF4-FFF2-40B4-BE49-F238E27FC236}">
                <a16:creationId xmlns:a16="http://schemas.microsoft.com/office/drawing/2014/main" id="{177F939E-0123-4590-8F24-4B7CEC844E73}"/>
              </a:ext>
            </a:extLst>
          </p:cNvPr>
          <p:cNvGraphicFramePr>
            <a:graphicFrameLocks noGrp="1"/>
          </p:cNvGraphicFramePr>
          <p:nvPr>
            <p:ph idx="1"/>
            <p:extLst>
              <p:ext uri="{D42A27DB-BD31-4B8C-83A1-F6EECF244321}">
                <p14:modId xmlns:p14="http://schemas.microsoft.com/office/powerpoint/2010/main" val="1123941050"/>
              </p:ext>
            </p:extLst>
          </p:nvPr>
        </p:nvGraphicFramePr>
        <p:xfrm>
          <a:off x="2743200" y="805543"/>
          <a:ext cx="5881316" cy="53666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4808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84" y="814387"/>
            <a:ext cx="8398329" cy="1291383"/>
          </a:xfrm>
        </p:spPr>
        <p:txBody>
          <a:bodyPr>
            <a:noAutofit/>
          </a:bodyPr>
          <a:lstStyle/>
          <a:p>
            <a:r>
              <a:rPr lang="en-GB" sz="2100" dirty="0"/>
              <a:t>Explanation for why ‘In the future, I would like there to be an effective way for some people to join a single meeting in-person from their workplace, and others via video call' -</a:t>
            </a:r>
          </a:p>
        </p:txBody>
      </p:sp>
      <p:sp>
        <p:nvSpPr>
          <p:cNvPr id="4" name="Oval 3"/>
          <p:cNvSpPr>
            <a:spLocks noChangeAspect="1"/>
          </p:cNvSpPr>
          <p:nvPr/>
        </p:nvSpPr>
        <p:spPr>
          <a:xfrm>
            <a:off x="1510378" y="2294421"/>
            <a:ext cx="3663201" cy="3663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General positive comments (317)</a:t>
            </a:r>
          </a:p>
        </p:txBody>
      </p:sp>
      <p:sp>
        <p:nvSpPr>
          <p:cNvPr id="5" name="Oval 4"/>
          <p:cNvSpPr>
            <a:spLocks noChangeAspect="1"/>
          </p:cNvSpPr>
          <p:nvPr/>
        </p:nvSpPr>
        <p:spPr>
          <a:xfrm>
            <a:off x="5535842" y="4425400"/>
            <a:ext cx="359100" cy="3591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050" dirty="0"/>
          </a:p>
        </p:txBody>
      </p:sp>
      <p:sp>
        <p:nvSpPr>
          <p:cNvPr id="6" name="Oval 5"/>
          <p:cNvSpPr>
            <a:spLocks noChangeAspect="1"/>
          </p:cNvSpPr>
          <p:nvPr/>
        </p:nvSpPr>
        <p:spPr>
          <a:xfrm>
            <a:off x="5460487" y="3377027"/>
            <a:ext cx="715501" cy="715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050" dirty="0"/>
          </a:p>
        </p:txBody>
      </p:sp>
      <p:sp>
        <p:nvSpPr>
          <p:cNvPr id="7" name="Oval 6"/>
          <p:cNvSpPr>
            <a:spLocks noChangeAspect="1"/>
          </p:cNvSpPr>
          <p:nvPr/>
        </p:nvSpPr>
        <p:spPr>
          <a:xfrm>
            <a:off x="5286953" y="4999334"/>
            <a:ext cx="172800" cy="172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900" dirty="0"/>
          </a:p>
        </p:txBody>
      </p:sp>
      <p:sp>
        <p:nvSpPr>
          <p:cNvPr id="8" name="Oval 7"/>
          <p:cNvSpPr>
            <a:spLocks noChangeAspect="1"/>
          </p:cNvSpPr>
          <p:nvPr/>
        </p:nvSpPr>
        <p:spPr>
          <a:xfrm>
            <a:off x="5183690" y="2412423"/>
            <a:ext cx="715500" cy="7155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200" dirty="0"/>
          </a:p>
        </p:txBody>
      </p:sp>
      <p:sp>
        <p:nvSpPr>
          <p:cNvPr id="12" name="Oval 11"/>
          <p:cNvSpPr>
            <a:spLocks noChangeAspect="1"/>
          </p:cNvSpPr>
          <p:nvPr/>
        </p:nvSpPr>
        <p:spPr>
          <a:xfrm>
            <a:off x="4940027" y="5565187"/>
            <a:ext cx="151200" cy="151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900" dirty="0"/>
          </a:p>
        </p:txBody>
      </p:sp>
      <p:sp>
        <p:nvSpPr>
          <p:cNvPr id="9" name="Rectangle 8"/>
          <p:cNvSpPr/>
          <p:nvPr/>
        </p:nvSpPr>
        <p:spPr>
          <a:xfrm>
            <a:off x="6054666" y="2597626"/>
            <a:ext cx="2476768" cy="300082"/>
          </a:xfrm>
          <a:prstGeom prst="rect">
            <a:avLst/>
          </a:prstGeom>
        </p:spPr>
        <p:txBody>
          <a:bodyPr wrap="none">
            <a:spAutoFit/>
          </a:bodyPr>
          <a:lstStyle/>
          <a:p>
            <a:pPr algn="ctr"/>
            <a:r>
              <a:rPr lang="en-GB" sz="1350" dirty="0"/>
              <a:t>General negative comments (62)</a:t>
            </a:r>
          </a:p>
        </p:txBody>
      </p:sp>
      <p:sp>
        <p:nvSpPr>
          <p:cNvPr id="10" name="Rectangle 9"/>
          <p:cNvSpPr/>
          <p:nvPr/>
        </p:nvSpPr>
        <p:spPr>
          <a:xfrm>
            <a:off x="6237820" y="3610107"/>
            <a:ext cx="1831720" cy="300082"/>
          </a:xfrm>
          <a:prstGeom prst="rect">
            <a:avLst/>
          </a:prstGeom>
        </p:spPr>
        <p:txBody>
          <a:bodyPr wrap="none">
            <a:spAutoFit/>
          </a:bodyPr>
          <a:lstStyle/>
          <a:p>
            <a:pPr algn="ctr"/>
            <a:r>
              <a:rPr lang="en-GB" sz="1350"/>
              <a:t>Future suggestions (62)</a:t>
            </a:r>
            <a:endParaRPr lang="en-GB" sz="1350" dirty="0"/>
          </a:p>
        </p:txBody>
      </p:sp>
      <p:sp>
        <p:nvSpPr>
          <p:cNvPr id="11" name="Rectangle 10"/>
          <p:cNvSpPr/>
          <p:nvPr/>
        </p:nvSpPr>
        <p:spPr>
          <a:xfrm>
            <a:off x="5929408" y="4433480"/>
            <a:ext cx="1496820" cy="300082"/>
          </a:xfrm>
          <a:prstGeom prst="rect">
            <a:avLst/>
          </a:prstGeom>
        </p:spPr>
        <p:txBody>
          <a:bodyPr wrap="none">
            <a:spAutoFit/>
          </a:bodyPr>
          <a:lstStyle/>
          <a:p>
            <a:pPr algn="ctr"/>
            <a:r>
              <a:rPr lang="en-GB" sz="1350"/>
              <a:t>Already in use (31)</a:t>
            </a:r>
            <a:endParaRPr lang="en-GB" sz="1350" dirty="0"/>
          </a:p>
        </p:txBody>
      </p:sp>
      <p:sp>
        <p:nvSpPr>
          <p:cNvPr id="18" name="Rectangle 17"/>
          <p:cNvSpPr/>
          <p:nvPr/>
        </p:nvSpPr>
        <p:spPr>
          <a:xfrm>
            <a:off x="5568239" y="4947234"/>
            <a:ext cx="1300998" cy="300082"/>
          </a:xfrm>
          <a:prstGeom prst="rect">
            <a:avLst/>
          </a:prstGeom>
        </p:spPr>
        <p:txBody>
          <a:bodyPr wrap="none">
            <a:spAutoFit/>
          </a:bodyPr>
          <a:lstStyle/>
          <a:p>
            <a:pPr algn="ctr"/>
            <a:r>
              <a:rPr lang="en-GB" sz="1350"/>
              <a:t>Technology (15)</a:t>
            </a:r>
            <a:endParaRPr lang="en-GB" sz="1350" dirty="0"/>
          </a:p>
        </p:txBody>
      </p:sp>
      <p:sp>
        <p:nvSpPr>
          <p:cNvPr id="19" name="Rectangle 18"/>
          <p:cNvSpPr/>
          <p:nvPr/>
        </p:nvSpPr>
        <p:spPr>
          <a:xfrm>
            <a:off x="5198169" y="5478787"/>
            <a:ext cx="1292341" cy="300082"/>
          </a:xfrm>
          <a:prstGeom prst="rect">
            <a:avLst/>
          </a:prstGeom>
        </p:spPr>
        <p:txBody>
          <a:bodyPr wrap="none">
            <a:spAutoFit/>
          </a:bodyPr>
          <a:lstStyle/>
          <a:p>
            <a:pPr algn="ctr"/>
            <a:r>
              <a:rPr lang="en-GB" sz="1350"/>
              <a:t>Dependent (13)</a:t>
            </a:r>
            <a:endParaRPr lang="en-GB" sz="1350" dirty="0"/>
          </a:p>
        </p:txBody>
      </p:sp>
    </p:spTree>
    <p:extLst>
      <p:ext uri="{BB962C8B-B14F-4D97-AF65-F5344CB8AC3E}">
        <p14:creationId xmlns:p14="http://schemas.microsoft.com/office/powerpoint/2010/main" val="1187060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GB" sz="2400" dirty="0"/>
              <a:t>Theme 1: General positive comments (317)</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0354631"/>
              </p:ext>
            </p:extLst>
          </p:nvPr>
        </p:nvGraphicFramePr>
        <p:xfrm>
          <a:off x="363682" y="1317173"/>
          <a:ext cx="8151668" cy="4501736"/>
        </p:xfrm>
        <a:graphic>
          <a:graphicData uri="http://schemas.openxmlformats.org/drawingml/2006/table">
            <a:tbl>
              <a:tblPr firstRow="1" bandRow="1">
                <a:tableStyleId>{93296810-A885-4BE3-A3E7-6D5BEEA58F35}</a:tableStyleId>
              </a:tblPr>
              <a:tblGrid>
                <a:gridCol w="2741090">
                  <a:extLst>
                    <a:ext uri="{9D8B030D-6E8A-4147-A177-3AD203B41FA5}">
                      <a16:colId xmlns:a16="http://schemas.microsoft.com/office/drawing/2014/main" val="20000"/>
                    </a:ext>
                  </a:extLst>
                </a:gridCol>
                <a:gridCol w="5410578">
                  <a:extLst>
                    <a:ext uri="{9D8B030D-6E8A-4147-A177-3AD203B41FA5}">
                      <a16:colId xmlns:a16="http://schemas.microsoft.com/office/drawing/2014/main" val="20001"/>
                    </a:ext>
                  </a:extLst>
                </a:gridCol>
              </a:tblGrid>
              <a:tr h="317188">
                <a:tc>
                  <a:txBody>
                    <a:bodyPr/>
                    <a:lstStyle/>
                    <a:p>
                      <a:r>
                        <a:rPr lang="en-GB" sz="1400" dirty="0"/>
                        <a:t>Sub Themes</a:t>
                      </a:r>
                    </a:p>
                  </a:txBody>
                  <a:tcPr marL="68580" marR="68580" marT="34290" marB="34290"/>
                </a:tc>
                <a:tc>
                  <a:txBody>
                    <a:bodyPr/>
                    <a:lstStyle/>
                    <a:p>
                      <a:r>
                        <a:rPr lang="en-GB" sz="1400" dirty="0"/>
                        <a:t>Example</a:t>
                      </a:r>
                      <a:r>
                        <a:rPr lang="en-GB" sz="1400" baseline="0" dirty="0"/>
                        <a:t> of c</a:t>
                      </a:r>
                      <a:r>
                        <a:rPr lang="en-GB" sz="1400" dirty="0"/>
                        <a:t>omments</a:t>
                      </a:r>
                    </a:p>
                  </a:txBody>
                  <a:tcPr marL="68580" marR="68580" marT="34290" marB="34290"/>
                </a:tc>
                <a:extLst>
                  <a:ext uri="{0D108BD9-81ED-4DB2-BD59-A6C34878D82A}">
                    <a16:rowId xmlns:a16="http://schemas.microsoft.com/office/drawing/2014/main" val="10000"/>
                  </a:ext>
                </a:extLst>
              </a:tr>
              <a:tr h="512248">
                <a:tc>
                  <a:txBody>
                    <a:bodyPr/>
                    <a:lstStyle/>
                    <a:p>
                      <a:r>
                        <a:rPr lang="en-GB" sz="1400" dirty="0"/>
                        <a:t>Less travel</a:t>
                      </a:r>
                      <a:r>
                        <a:rPr lang="en-GB" sz="1400" baseline="0" dirty="0"/>
                        <a:t> (91)</a:t>
                      </a:r>
                      <a:endParaRPr lang="en-GB" sz="1400" dirty="0"/>
                    </a:p>
                  </a:txBody>
                  <a:tcPr marL="68580" marR="68580" marT="34290" marB="34290"/>
                </a:tc>
                <a:tc>
                  <a:txBody>
                    <a:bodyPr/>
                    <a:lstStyle/>
                    <a:p>
                      <a:r>
                        <a:rPr lang="en-GB" sz="1400" dirty="0"/>
                        <a:t>This means those who have to travel long distances will no longer need to</a:t>
                      </a:r>
                    </a:p>
                  </a:txBody>
                  <a:tcPr marL="68580" marR="68580" marT="34290" marB="34290"/>
                </a:tc>
                <a:extLst>
                  <a:ext uri="{0D108BD9-81ED-4DB2-BD59-A6C34878D82A}">
                    <a16:rowId xmlns:a16="http://schemas.microsoft.com/office/drawing/2014/main" val="10001"/>
                  </a:ext>
                </a:extLst>
              </a:tr>
              <a:tr h="732909">
                <a:tc>
                  <a:txBody>
                    <a:bodyPr/>
                    <a:lstStyle/>
                    <a:p>
                      <a:r>
                        <a:rPr lang="en-GB" sz="1400" dirty="0"/>
                        <a:t>Increases availability/attendance (52)</a:t>
                      </a:r>
                    </a:p>
                  </a:txBody>
                  <a:tcPr marL="68580" marR="68580" marT="34290" marB="34290"/>
                </a:tc>
                <a:tc>
                  <a:txBody>
                    <a:bodyPr/>
                    <a:lstStyle/>
                    <a:p>
                      <a:r>
                        <a:rPr lang="en-GB" sz="1400" dirty="0"/>
                        <a:t>If people do not live near the place the meeting is taking place then it would be useful for people to join in on Skype and increase availability</a:t>
                      </a:r>
                    </a:p>
                  </a:txBody>
                  <a:tcPr marL="68580" marR="68580" marT="34290" marB="34290"/>
                </a:tc>
                <a:extLst>
                  <a:ext uri="{0D108BD9-81ED-4DB2-BD59-A6C34878D82A}">
                    <a16:rowId xmlns:a16="http://schemas.microsoft.com/office/drawing/2014/main" val="10002"/>
                  </a:ext>
                </a:extLst>
              </a:tr>
              <a:tr h="317188">
                <a:tc>
                  <a:txBody>
                    <a:bodyPr/>
                    <a:lstStyle/>
                    <a:p>
                      <a:r>
                        <a:rPr lang="en-GB" sz="1400" dirty="0"/>
                        <a:t>Less time</a:t>
                      </a:r>
                      <a:r>
                        <a:rPr lang="en-GB" sz="1400" baseline="0" dirty="0"/>
                        <a:t> consuming/cost (49)</a:t>
                      </a:r>
                      <a:endParaRPr lang="en-GB" sz="1400" dirty="0"/>
                    </a:p>
                  </a:txBody>
                  <a:tcPr marL="68580" marR="68580" marT="34290" marB="34290"/>
                </a:tc>
                <a:tc>
                  <a:txBody>
                    <a:bodyPr/>
                    <a:lstStyle/>
                    <a:p>
                      <a:r>
                        <a:rPr lang="en-GB" sz="1400" dirty="0"/>
                        <a:t>It would save time and money</a:t>
                      </a:r>
                    </a:p>
                  </a:txBody>
                  <a:tcPr marL="68580" marR="68580" marT="34290" marB="34290"/>
                </a:tc>
                <a:extLst>
                  <a:ext uri="{0D108BD9-81ED-4DB2-BD59-A6C34878D82A}">
                    <a16:rowId xmlns:a16="http://schemas.microsoft.com/office/drawing/2014/main" val="10003"/>
                  </a:ext>
                </a:extLst>
              </a:tr>
              <a:tr h="547610">
                <a:tc>
                  <a:txBody>
                    <a:bodyPr/>
                    <a:lstStyle/>
                    <a:p>
                      <a:r>
                        <a:rPr lang="en-GB" sz="1400" dirty="0"/>
                        <a:t>Flexibility (41)</a:t>
                      </a:r>
                    </a:p>
                  </a:txBody>
                  <a:tcPr marL="68580" marR="68580" marT="34290" marB="34290"/>
                </a:tc>
                <a:tc>
                  <a:txBody>
                    <a:bodyPr/>
                    <a:lstStyle/>
                    <a:p>
                      <a:r>
                        <a:rPr lang="en-GB" sz="1400" dirty="0"/>
                        <a:t>Allows flexibility for those who would like to attend in person and those who would like to attend remotely</a:t>
                      </a:r>
                    </a:p>
                  </a:txBody>
                  <a:tcPr marL="68580" marR="68580" marT="34290" marB="34290"/>
                </a:tc>
                <a:extLst>
                  <a:ext uri="{0D108BD9-81ED-4DB2-BD59-A6C34878D82A}">
                    <a16:rowId xmlns:a16="http://schemas.microsoft.com/office/drawing/2014/main" val="10004"/>
                  </a:ext>
                </a:extLst>
              </a:tr>
              <a:tr h="732909">
                <a:tc>
                  <a:txBody>
                    <a:bodyPr/>
                    <a:lstStyle/>
                    <a:p>
                      <a:r>
                        <a:rPr lang="en-GB" sz="1400" dirty="0"/>
                        <a:t>Effective</a:t>
                      </a:r>
                      <a:r>
                        <a:rPr lang="en-GB" sz="1400" baseline="0" dirty="0"/>
                        <a:t> and increases productivity (35)</a:t>
                      </a:r>
                      <a:endParaRPr lang="en-GB" sz="1400" dirty="0"/>
                    </a:p>
                  </a:txBody>
                  <a:tcPr marL="68580" marR="68580" marT="34290" marB="34290"/>
                </a:tc>
                <a:tc>
                  <a:txBody>
                    <a:bodyPr/>
                    <a:lstStyle/>
                    <a:p>
                      <a:r>
                        <a:rPr lang="en-GB" sz="1400" dirty="0"/>
                        <a:t>This is a far more effective use of time; you can be more productive as you do not have to account for travel time </a:t>
                      </a:r>
                    </a:p>
                  </a:txBody>
                  <a:tcPr marL="68580" marR="68580" marT="34290" marB="34290"/>
                </a:tc>
                <a:extLst>
                  <a:ext uri="{0D108BD9-81ED-4DB2-BD59-A6C34878D82A}">
                    <a16:rowId xmlns:a16="http://schemas.microsoft.com/office/drawing/2014/main" val="10005"/>
                  </a:ext>
                </a:extLst>
              </a:tr>
              <a:tr h="317188">
                <a:tc>
                  <a:txBody>
                    <a:bodyPr/>
                    <a:lstStyle/>
                    <a:p>
                      <a:r>
                        <a:rPr lang="en-GB" sz="1400" dirty="0"/>
                        <a:t>Better</a:t>
                      </a:r>
                      <a:r>
                        <a:rPr lang="en-GB" sz="1400" baseline="0" dirty="0"/>
                        <a:t> for the environment (16)</a:t>
                      </a:r>
                      <a:endParaRPr lang="en-GB" sz="1400" dirty="0"/>
                    </a:p>
                  </a:txBody>
                  <a:tcPr marL="68580" marR="68580" marT="34290" marB="34290"/>
                </a:tc>
                <a:tc>
                  <a:txBody>
                    <a:bodyPr/>
                    <a:lstStyle/>
                    <a:p>
                      <a:r>
                        <a:rPr lang="en-GB" sz="1400" dirty="0"/>
                        <a:t>Its better for the environment, less cars on the road</a:t>
                      </a:r>
                    </a:p>
                  </a:txBody>
                  <a:tcPr marL="68580" marR="68580" marT="34290" marB="34290"/>
                </a:tc>
                <a:extLst>
                  <a:ext uri="{0D108BD9-81ED-4DB2-BD59-A6C34878D82A}">
                    <a16:rowId xmlns:a16="http://schemas.microsoft.com/office/drawing/2014/main" val="10006"/>
                  </a:ext>
                </a:extLst>
              </a:tr>
              <a:tr h="512248">
                <a:tc>
                  <a:txBody>
                    <a:bodyPr/>
                    <a:lstStyle/>
                    <a:p>
                      <a:r>
                        <a:rPr lang="en-GB" sz="1400" dirty="0"/>
                        <a:t>More inclusive</a:t>
                      </a:r>
                      <a:r>
                        <a:rPr lang="en-GB" sz="1400" baseline="0" dirty="0"/>
                        <a:t> (14)</a:t>
                      </a:r>
                      <a:endParaRPr lang="en-GB" sz="1400" dirty="0"/>
                    </a:p>
                  </a:txBody>
                  <a:tcPr marL="68580" marR="68580" marT="34290" marB="34290"/>
                </a:tc>
                <a:tc>
                  <a:txBody>
                    <a:bodyPr/>
                    <a:lstStyle/>
                    <a:p>
                      <a:r>
                        <a:rPr lang="en-GB" sz="1400" dirty="0"/>
                        <a:t>It can feel a little more 'part of the team' from home by Skyping in </a:t>
                      </a:r>
                    </a:p>
                  </a:txBody>
                  <a:tcPr marL="68580" marR="68580" marT="34290" marB="34290"/>
                </a:tc>
                <a:extLst>
                  <a:ext uri="{0D108BD9-81ED-4DB2-BD59-A6C34878D82A}">
                    <a16:rowId xmlns:a16="http://schemas.microsoft.com/office/drawing/2014/main" val="10008"/>
                  </a:ext>
                </a:extLst>
              </a:tr>
              <a:tr h="512248">
                <a:tc>
                  <a:txBody>
                    <a:bodyPr/>
                    <a:lstStyle/>
                    <a:p>
                      <a:r>
                        <a:rPr lang="en-GB" sz="1400" dirty="0"/>
                        <a:t>Avoids overcrowding (3)</a:t>
                      </a:r>
                    </a:p>
                  </a:txBody>
                  <a:tcPr marL="68580" marR="68580" marT="34290" marB="34290"/>
                </a:tc>
                <a:tc>
                  <a:txBody>
                    <a:bodyPr/>
                    <a:lstStyle/>
                    <a:p>
                      <a:r>
                        <a:rPr lang="en-GB" sz="1400" dirty="0"/>
                        <a:t>Allow those present to keep their distance and avoid overcrowding </a:t>
                      </a:r>
                    </a:p>
                  </a:txBody>
                  <a:tcPr marL="68580" marR="68580" marT="34290" marB="3429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07448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GB" sz="2400" dirty="0"/>
              <a:t>Theme 2: General negative comments (62)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84000568"/>
              </p:ext>
            </p:extLst>
          </p:nvPr>
        </p:nvGraphicFramePr>
        <p:xfrm>
          <a:off x="498764" y="1534886"/>
          <a:ext cx="8016586" cy="3795651"/>
        </p:xfrm>
        <a:graphic>
          <a:graphicData uri="http://schemas.openxmlformats.org/drawingml/2006/table">
            <a:tbl>
              <a:tblPr firstRow="1" bandRow="1">
                <a:tableStyleId>{93296810-A885-4BE3-A3E7-6D5BEEA58F35}</a:tableStyleId>
              </a:tblPr>
              <a:tblGrid>
                <a:gridCol w="4008293">
                  <a:extLst>
                    <a:ext uri="{9D8B030D-6E8A-4147-A177-3AD203B41FA5}">
                      <a16:colId xmlns:a16="http://schemas.microsoft.com/office/drawing/2014/main" val="20000"/>
                    </a:ext>
                  </a:extLst>
                </a:gridCol>
                <a:gridCol w="4008293">
                  <a:extLst>
                    <a:ext uri="{9D8B030D-6E8A-4147-A177-3AD203B41FA5}">
                      <a16:colId xmlns:a16="http://schemas.microsoft.com/office/drawing/2014/main" val="20001"/>
                    </a:ext>
                  </a:extLst>
                </a:gridCol>
              </a:tblGrid>
              <a:tr h="451215">
                <a:tc>
                  <a:txBody>
                    <a:bodyPr/>
                    <a:lstStyle/>
                    <a:p>
                      <a:r>
                        <a:rPr lang="en-GB" sz="1400" dirty="0"/>
                        <a:t>Sub Themes</a:t>
                      </a:r>
                    </a:p>
                  </a:txBody>
                  <a:tcPr marL="68580" marR="68580" marT="34290" marB="34290"/>
                </a:tc>
                <a:tc>
                  <a:txBody>
                    <a:bodyPr/>
                    <a:lstStyle/>
                    <a:p>
                      <a:r>
                        <a:rPr lang="en-GB" sz="1400" dirty="0"/>
                        <a:t>Example</a:t>
                      </a:r>
                      <a:r>
                        <a:rPr lang="en-GB" sz="1400" baseline="0" dirty="0"/>
                        <a:t> of c</a:t>
                      </a:r>
                      <a:r>
                        <a:rPr lang="en-GB" sz="1400" dirty="0"/>
                        <a:t>omments</a:t>
                      </a:r>
                    </a:p>
                  </a:txBody>
                  <a:tcPr marL="68580" marR="68580" marT="34290" marB="34290"/>
                </a:tc>
                <a:extLst>
                  <a:ext uri="{0D108BD9-81ED-4DB2-BD59-A6C34878D82A}">
                    <a16:rowId xmlns:a16="http://schemas.microsoft.com/office/drawing/2014/main" val="10000"/>
                  </a:ext>
                </a:extLst>
              </a:tr>
              <a:tr h="984280">
                <a:tc>
                  <a:txBody>
                    <a:bodyPr/>
                    <a:lstStyle/>
                    <a:p>
                      <a:r>
                        <a:rPr lang="en-GB" sz="1400" dirty="0"/>
                        <a:t>Lack of inclusivity (16)</a:t>
                      </a:r>
                    </a:p>
                  </a:txBody>
                  <a:tcPr marL="68580" marR="68580" marT="34290" marB="34290"/>
                </a:tc>
                <a:tc>
                  <a:txBody>
                    <a:bodyPr/>
                    <a:lstStyle/>
                    <a:p>
                      <a:r>
                        <a:rPr lang="en-GB" sz="1400" dirty="0"/>
                        <a:t>Had difficulty with this with those in person talking to each other and those who are remote not feeling included</a:t>
                      </a:r>
                    </a:p>
                  </a:txBody>
                  <a:tcPr marL="68580" marR="68580" marT="34290" marB="34290"/>
                </a:tc>
                <a:extLst>
                  <a:ext uri="{0D108BD9-81ED-4DB2-BD59-A6C34878D82A}">
                    <a16:rowId xmlns:a16="http://schemas.microsoft.com/office/drawing/2014/main" val="10001"/>
                  </a:ext>
                </a:extLst>
              </a:tr>
              <a:tr h="687938">
                <a:tc>
                  <a:txBody>
                    <a:bodyPr/>
                    <a:lstStyle/>
                    <a:p>
                      <a:r>
                        <a:rPr lang="en-GB" sz="1400" dirty="0"/>
                        <a:t>Better when al</a:t>
                      </a:r>
                      <a:r>
                        <a:rPr lang="en-GB" sz="1400" baseline="0" dirty="0"/>
                        <a:t>l on video call/in the room (15)</a:t>
                      </a:r>
                      <a:endParaRPr lang="en-GB" sz="1400" dirty="0"/>
                    </a:p>
                  </a:txBody>
                  <a:tcPr marL="68580" marR="68580" marT="34290" marB="34290"/>
                </a:tc>
                <a:tc>
                  <a:txBody>
                    <a:bodyPr/>
                    <a:lstStyle/>
                    <a:p>
                      <a:r>
                        <a:rPr lang="en-GB" sz="1400" dirty="0"/>
                        <a:t>I have found that it is easier when all are using Skype rather than a mix</a:t>
                      </a:r>
                    </a:p>
                  </a:txBody>
                  <a:tcPr marL="68580" marR="68580" marT="34290" marB="34290"/>
                </a:tc>
                <a:extLst>
                  <a:ext uri="{0D108BD9-81ED-4DB2-BD59-A6C34878D82A}">
                    <a16:rowId xmlns:a16="http://schemas.microsoft.com/office/drawing/2014/main" val="10002"/>
                  </a:ext>
                </a:extLst>
              </a:tr>
              <a:tr h="687938">
                <a:tc>
                  <a:txBody>
                    <a:bodyPr/>
                    <a:lstStyle/>
                    <a:p>
                      <a:r>
                        <a:rPr lang="en-GB" sz="1400" dirty="0"/>
                        <a:t>Should not replace in-person (13)</a:t>
                      </a:r>
                    </a:p>
                  </a:txBody>
                  <a:tcPr marL="68580" marR="68580" marT="34290" marB="34290"/>
                </a:tc>
                <a:tc>
                  <a:txBody>
                    <a:bodyPr/>
                    <a:lstStyle/>
                    <a:p>
                      <a:r>
                        <a:rPr lang="en-GB" sz="1400" dirty="0"/>
                        <a:t>Should not be used to replace all in-person meetings; there are always times when a face to face is best</a:t>
                      </a:r>
                    </a:p>
                  </a:txBody>
                  <a:tcPr marL="68580" marR="68580" marT="34290" marB="34290"/>
                </a:tc>
                <a:extLst>
                  <a:ext uri="{0D108BD9-81ED-4DB2-BD59-A6C34878D82A}">
                    <a16:rowId xmlns:a16="http://schemas.microsoft.com/office/drawing/2014/main" val="10003"/>
                  </a:ext>
                </a:extLst>
              </a:tr>
              <a:tr h="984280">
                <a:tc>
                  <a:txBody>
                    <a:bodyPr/>
                    <a:lstStyle/>
                    <a:p>
                      <a:r>
                        <a:rPr lang="en-GB" sz="1400" dirty="0"/>
                        <a:t>Lack of social contact (7)</a:t>
                      </a:r>
                    </a:p>
                  </a:txBody>
                  <a:tcPr marL="68580" marR="68580" marT="34290" marB="34290"/>
                </a:tc>
                <a:tc>
                  <a:txBody>
                    <a:bodyPr/>
                    <a:lstStyle/>
                    <a:p>
                      <a:r>
                        <a:rPr lang="en-GB" sz="1400" dirty="0"/>
                        <a:t>You do lose the "social" side of the meetings when they are virtual. We are so widespread across the county its lovely to catch up with the team face to face</a:t>
                      </a: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43320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GB" sz="2400" dirty="0"/>
              <a:t>Theme 3: Future suggestions (62)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63695352"/>
              </p:ext>
            </p:extLst>
          </p:nvPr>
        </p:nvGraphicFramePr>
        <p:xfrm>
          <a:off x="628650" y="1796143"/>
          <a:ext cx="7600952" cy="2838202"/>
        </p:xfrm>
        <a:graphic>
          <a:graphicData uri="http://schemas.openxmlformats.org/drawingml/2006/table">
            <a:tbl>
              <a:tblPr firstRow="1" bandRow="1">
                <a:tableStyleId>{93296810-A885-4BE3-A3E7-6D5BEEA58F35}</a:tableStyleId>
              </a:tblPr>
              <a:tblGrid>
                <a:gridCol w="3805844">
                  <a:extLst>
                    <a:ext uri="{9D8B030D-6E8A-4147-A177-3AD203B41FA5}">
                      <a16:colId xmlns:a16="http://schemas.microsoft.com/office/drawing/2014/main" val="20000"/>
                    </a:ext>
                  </a:extLst>
                </a:gridCol>
                <a:gridCol w="3795108">
                  <a:extLst>
                    <a:ext uri="{9D8B030D-6E8A-4147-A177-3AD203B41FA5}">
                      <a16:colId xmlns:a16="http://schemas.microsoft.com/office/drawing/2014/main" val="20001"/>
                    </a:ext>
                  </a:extLst>
                </a:gridCol>
              </a:tblGrid>
              <a:tr h="807797">
                <a:tc>
                  <a:txBody>
                    <a:bodyPr/>
                    <a:lstStyle/>
                    <a:p>
                      <a:r>
                        <a:rPr lang="en-GB" sz="1400" dirty="0"/>
                        <a:t>Sub Themes</a:t>
                      </a:r>
                    </a:p>
                  </a:txBody>
                  <a:tcPr marL="68580" marR="68580" marT="34290" marB="34290"/>
                </a:tc>
                <a:tc>
                  <a:txBody>
                    <a:bodyPr/>
                    <a:lstStyle/>
                    <a:p>
                      <a:r>
                        <a:rPr lang="en-GB" sz="1400" dirty="0"/>
                        <a:t>Example</a:t>
                      </a:r>
                      <a:r>
                        <a:rPr lang="en-GB" sz="1400" baseline="0" dirty="0"/>
                        <a:t> of c</a:t>
                      </a:r>
                      <a:r>
                        <a:rPr lang="en-GB" sz="1400" dirty="0"/>
                        <a:t>omments</a:t>
                      </a:r>
                    </a:p>
                  </a:txBody>
                  <a:tcPr marL="68580" marR="68580" marT="34290" marB="34290"/>
                </a:tc>
                <a:extLst>
                  <a:ext uri="{0D108BD9-81ED-4DB2-BD59-A6C34878D82A}">
                    <a16:rowId xmlns:a16="http://schemas.microsoft.com/office/drawing/2014/main" val="10000"/>
                  </a:ext>
                </a:extLst>
              </a:tr>
              <a:tr h="2030405">
                <a:tc>
                  <a:txBody>
                    <a:bodyPr/>
                    <a:lstStyle/>
                    <a:p>
                      <a:r>
                        <a:rPr lang="en-GB" sz="1400" dirty="0"/>
                        <a:t>Choice of both options (49)</a:t>
                      </a:r>
                    </a:p>
                  </a:txBody>
                  <a:tcPr marL="68580" marR="68580" marT="34290" marB="34290"/>
                </a:tc>
                <a:tc>
                  <a:txBody>
                    <a:bodyPr/>
                    <a:lstStyle/>
                    <a:p>
                      <a:r>
                        <a:rPr lang="en-GB" sz="1400" dirty="0"/>
                        <a:t>I think moving forward it will be important to become more flexible with the way we work; flexibility to do both would be ideal</a:t>
                      </a: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4178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EA4E-F78C-4AFD-B543-01B9D74C9211}"/>
              </a:ext>
            </a:extLst>
          </p:cNvPr>
          <p:cNvSpPr>
            <a:spLocks noGrp="1"/>
          </p:cNvSpPr>
          <p:nvPr>
            <p:ph type="title"/>
          </p:nvPr>
        </p:nvSpPr>
        <p:spPr/>
        <p:txBody>
          <a:bodyPr/>
          <a:lstStyle/>
          <a:p>
            <a:r>
              <a:rPr lang="en-GB" dirty="0"/>
              <a:t>Staff personal experiences</a:t>
            </a:r>
            <a:endParaRPr lang="en-US" dirty="0"/>
          </a:p>
        </p:txBody>
      </p:sp>
      <p:sp>
        <p:nvSpPr>
          <p:cNvPr id="3" name="Text Placeholder 2">
            <a:extLst>
              <a:ext uri="{FF2B5EF4-FFF2-40B4-BE49-F238E27FC236}">
                <a16:creationId xmlns:a16="http://schemas.microsoft.com/office/drawing/2014/main" id="{16E259B6-DAD5-403A-8372-57EE15EA0C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73A0CD-3F1D-4171-838F-64A9234A5CF7}"/>
              </a:ext>
            </a:extLst>
          </p:cNvPr>
          <p:cNvSpPr>
            <a:spLocks noGrp="1"/>
          </p:cNvSpPr>
          <p:nvPr>
            <p:ph type="sldNum" sz="quarter" idx="12"/>
          </p:nvPr>
        </p:nvSpPr>
        <p:spPr/>
        <p:txBody>
          <a:bodyPr/>
          <a:lstStyle/>
          <a:p>
            <a:fld id="{80FC912F-E898-2A49-AA10-E4908C8A0715}"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930431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66EDC-9EE4-48A9-89D2-CAD370B3EE83}"/>
              </a:ext>
            </a:extLst>
          </p:cNvPr>
          <p:cNvSpPr>
            <a:spLocks noGrp="1"/>
          </p:cNvSpPr>
          <p:nvPr>
            <p:ph type="title"/>
          </p:nvPr>
        </p:nvSpPr>
        <p:spPr>
          <a:xfrm>
            <a:off x="628650" y="1339850"/>
            <a:ext cx="2213404" cy="4178300"/>
          </a:xfrm>
        </p:spPr>
        <p:txBody>
          <a:bodyPr>
            <a:normAutofit fontScale="90000"/>
          </a:bodyPr>
          <a:lstStyle/>
          <a:p>
            <a:r>
              <a:rPr lang="en-GB" sz="2100" dirty="0">
                <a:solidFill>
                  <a:schemeClr val="tx1"/>
                </a:solidFill>
              </a:rPr>
              <a:t>The majority of staff value in-person contact with colleagues and service users as part of their job (esp. central/pharmacy with service users)</a:t>
            </a:r>
            <a:br>
              <a:rPr lang="en-GB" sz="2100" dirty="0">
                <a:solidFill>
                  <a:schemeClr val="tx1"/>
                </a:solidFill>
              </a:rPr>
            </a:br>
            <a:br>
              <a:rPr lang="en-GB" sz="2100" dirty="0">
                <a:solidFill>
                  <a:schemeClr val="tx1"/>
                </a:solidFill>
              </a:rPr>
            </a:br>
            <a:r>
              <a:rPr lang="en-GB" sz="2100" dirty="0">
                <a:solidFill>
                  <a:schemeClr val="tx1"/>
                </a:solidFill>
              </a:rPr>
              <a:t>but also feel they could offer appointments more flexibly to service users by working from home/remotely. </a:t>
            </a:r>
            <a:br>
              <a:rPr lang="en-GB" sz="2100" dirty="0">
                <a:solidFill>
                  <a:schemeClr val="tx1"/>
                </a:solidFill>
              </a:rPr>
            </a:br>
            <a:r>
              <a:rPr lang="en-GB" dirty="0">
                <a:solidFill>
                  <a:schemeClr val="tx1"/>
                </a:solidFill>
              </a:rPr>
              <a:t> </a:t>
            </a:r>
            <a:endParaRPr lang="en-US" dirty="0">
              <a:solidFill>
                <a:schemeClr val="tx1"/>
              </a:solidFill>
            </a:endParaRPr>
          </a:p>
        </p:txBody>
      </p:sp>
      <p:graphicFrame>
        <p:nvGraphicFramePr>
          <p:cNvPr id="4" name="Content Placeholder 3">
            <a:extLst>
              <a:ext uri="{FF2B5EF4-FFF2-40B4-BE49-F238E27FC236}">
                <a16:creationId xmlns:a16="http://schemas.microsoft.com/office/drawing/2014/main" id="{F4191D87-B907-4941-810A-F47A38220CFC}"/>
              </a:ext>
            </a:extLst>
          </p:cNvPr>
          <p:cNvGraphicFramePr>
            <a:graphicFrameLocks noGrp="1"/>
          </p:cNvGraphicFramePr>
          <p:nvPr>
            <p:ph idx="1"/>
            <p:extLst>
              <p:ext uri="{D42A27DB-BD31-4B8C-83A1-F6EECF244321}">
                <p14:modId xmlns:p14="http://schemas.microsoft.com/office/powerpoint/2010/main" val="4243014037"/>
              </p:ext>
            </p:extLst>
          </p:nvPr>
        </p:nvGraphicFramePr>
        <p:xfrm>
          <a:off x="2842054" y="881743"/>
          <a:ext cx="6160431" cy="5399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677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F02B-9778-4D80-967D-C9C45E0B3DD3}"/>
              </a:ext>
            </a:extLst>
          </p:cNvPr>
          <p:cNvSpPr>
            <a:spLocks noGrp="1"/>
          </p:cNvSpPr>
          <p:nvPr>
            <p:ph type="title"/>
          </p:nvPr>
        </p:nvSpPr>
        <p:spPr>
          <a:xfrm>
            <a:off x="450057" y="1461294"/>
            <a:ext cx="2213404" cy="4178300"/>
          </a:xfrm>
        </p:spPr>
        <p:txBody>
          <a:bodyPr>
            <a:normAutofit fontScale="90000"/>
          </a:bodyPr>
          <a:lstStyle/>
          <a:p>
            <a:r>
              <a:rPr lang="en-GB" sz="2700" dirty="0">
                <a:solidFill>
                  <a:schemeClr val="tx1"/>
                </a:solidFill>
              </a:rPr>
              <a:t>Majority of staff reported low stress</a:t>
            </a:r>
            <a:br>
              <a:rPr lang="en-GB" sz="2700" dirty="0">
                <a:solidFill>
                  <a:schemeClr val="tx1"/>
                </a:solidFill>
              </a:rPr>
            </a:br>
            <a:br>
              <a:rPr lang="en-GB" sz="1650" dirty="0">
                <a:solidFill>
                  <a:schemeClr val="tx1"/>
                </a:solidFill>
              </a:rPr>
            </a:br>
            <a:r>
              <a:rPr lang="en-GB" sz="1650" b="0" dirty="0">
                <a:solidFill>
                  <a:schemeClr val="tx1"/>
                </a:solidFill>
              </a:rPr>
              <a:t>approx. 15% reported high stress</a:t>
            </a:r>
            <a:br>
              <a:rPr lang="en-GB" sz="1650" b="0" dirty="0">
                <a:solidFill>
                  <a:schemeClr val="tx1"/>
                </a:solidFill>
              </a:rPr>
            </a:br>
            <a:br>
              <a:rPr lang="en-GB" sz="1650" b="0" dirty="0">
                <a:solidFill>
                  <a:schemeClr val="tx1"/>
                </a:solidFill>
              </a:rPr>
            </a:br>
            <a:r>
              <a:rPr lang="en-GB" sz="1650" b="0" dirty="0">
                <a:solidFill>
                  <a:schemeClr val="tx1"/>
                </a:solidFill>
              </a:rPr>
              <a:t>High stress due to covid19 more common in staff from BAME backgrounds</a:t>
            </a:r>
            <a:br>
              <a:rPr lang="en-GB" sz="1650" b="0" dirty="0">
                <a:solidFill>
                  <a:schemeClr val="tx1"/>
                </a:solidFill>
              </a:rPr>
            </a:br>
            <a:br>
              <a:rPr lang="en-GB" sz="1650" b="0" dirty="0">
                <a:solidFill>
                  <a:schemeClr val="tx1"/>
                </a:solidFill>
              </a:rPr>
            </a:br>
            <a:r>
              <a:rPr lang="en-GB" sz="1650" b="0" dirty="0">
                <a:solidFill>
                  <a:schemeClr val="tx1"/>
                </a:solidFill>
              </a:rPr>
              <a:t>High stress due to technology more common in staff aged 45-59</a:t>
            </a:r>
            <a:br>
              <a:rPr lang="en-GB" sz="1650" b="0" dirty="0">
                <a:solidFill>
                  <a:schemeClr val="tx1"/>
                </a:solidFill>
              </a:rPr>
            </a:br>
            <a:br>
              <a:rPr lang="en-GB" sz="1650" b="0" dirty="0">
                <a:solidFill>
                  <a:schemeClr val="tx1"/>
                </a:solidFill>
              </a:rPr>
            </a:br>
            <a:r>
              <a:rPr lang="en-GB" sz="1650" b="0" dirty="0">
                <a:solidFill>
                  <a:schemeClr val="tx1"/>
                </a:solidFill>
              </a:rPr>
              <a:t>High stress due to home-working was </a:t>
            </a:r>
            <a:r>
              <a:rPr lang="en-GB" sz="1650" b="0" i="1" dirty="0">
                <a:solidFill>
                  <a:schemeClr val="tx1"/>
                </a:solidFill>
              </a:rPr>
              <a:t>slightly </a:t>
            </a:r>
            <a:r>
              <a:rPr lang="en-GB" sz="1650" b="0" dirty="0">
                <a:solidFill>
                  <a:schemeClr val="tx1"/>
                </a:solidFill>
              </a:rPr>
              <a:t>greater for younger (18-29) and female staff</a:t>
            </a:r>
            <a:br>
              <a:rPr lang="en-GB" sz="1650" b="0" dirty="0">
                <a:solidFill>
                  <a:schemeClr val="tx1"/>
                </a:solidFill>
              </a:rPr>
            </a:br>
            <a:br>
              <a:rPr lang="en-GB" sz="2100" dirty="0">
                <a:solidFill>
                  <a:srgbClr val="FFFFFF"/>
                </a:solidFill>
              </a:rPr>
            </a:br>
            <a:endParaRPr lang="en-US" sz="2100" dirty="0">
              <a:solidFill>
                <a:srgbClr val="FFFFFF"/>
              </a:solidFill>
            </a:endParaRPr>
          </a:p>
        </p:txBody>
      </p:sp>
      <p:graphicFrame>
        <p:nvGraphicFramePr>
          <p:cNvPr id="4" name="Content Placeholder 3">
            <a:extLst>
              <a:ext uri="{FF2B5EF4-FFF2-40B4-BE49-F238E27FC236}">
                <a16:creationId xmlns:a16="http://schemas.microsoft.com/office/drawing/2014/main" id="{F4191D87-B907-4941-810A-F47A38220CFC}"/>
              </a:ext>
            </a:extLst>
          </p:cNvPr>
          <p:cNvGraphicFramePr>
            <a:graphicFrameLocks noGrp="1"/>
          </p:cNvGraphicFramePr>
          <p:nvPr>
            <p:ph idx="1"/>
            <p:extLst>
              <p:ext uri="{D42A27DB-BD31-4B8C-83A1-F6EECF244321}">
                <p14:modId xmlns:p14="http://schemas.microsoft.com/office/powerpoint/2010/main" val="1423860544"/>
              </p:ext>
            </p:extLst>
          </p:nvPr>
        </p:nvGraphicFramePr>
        <p:xfrm>
          <a:off x="3065318" y="1059874"/>
          <a:ext cx="5735782" cy="44280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4670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B8FC-FCC3-4F55-8E9A-EDC54DE3F13F}"/>
              </a:ext>
            </a:extLst>
          </p:cNvPr>
          <p:cNvSpPr>
            <a:spLocks noGrp="1"/>
          </p:cNvSpPr>
          <p:nvPr>
            <p:ph type="title"/>
          </p:nvPr>
        </p:nvSpPr>
        <p:spPr/>
        <p:txBody>
          <a:bodyPr/>
          <a:lstStyle/>
          <a:p>
            <a:pPr algn="ctr"/>
            <a:r>
              <a:rPr lang="en-GB" dirty="0"/>
              <a:t>Personal experiences of working from home with audio/video</a:t>
            </a:r>
            <a:endParaRPr lang="en-US" dirty="0"/>
          </a:p>
        </p:txBody>
      </p:sp>
      <p:graphicFrame>
        <p:nvGraphicFramePr>
          <p:cNvPr id="4" name="Table 4">
            <a:extLst>
              <a:ext uri="{FF2B5EF4-FFF2-40B4-BE49-F238E27FC236}">
                <a16:creationId xmlns:a16="http://schemas.microsoft.com/office/drawing/2014/main" id="{44054E12-8BB4-4DD9-8FFB-AC37FB6C5BC4}"/>
              </a:ext>
            </a:extLst>
          </p:cNvPr>
          <p:cNvGraphicFramePr>
            <a:graphicFrameLocks noGrp="1"/>
          </p:cNvGraphicFramePr>
          <p:nvPr>
            <p:ph idx="1"/>
            <p:extLst>
              <p:ext uri="{D42A27DB-BD31-4B8C-83A1-F6EECF244321}">
                <p14:modId xmlns:p14="http://schemas.microsoft.com/office/powerpoint/2010/main" val="3100486120"/>
              </p:ext>
            </p:extLst>
          </p:nvPr>
        </p:nvGraphicFramePr>
        <p:xfrm>
          <a:off x="570139" y="1687516"/>
          <a:ext cx="8003721" cy="4415052"/>
        </p:xfrm>
        <a:graphic>
          <a:graphicData uri="http://schemas.openxmlformats.org/drawingml/2006/table">
            <a:tbl>
              <a:tblPr firstRow="1" bandRow="1">
                <a:tableStyleId>{5C22544A-7EE6-4342-B048-85BDC9FD1C3A}</a:tableStyleId>
              </a:tblPr>
              <a:tblGrid>
                <a:gridCol w="3615207">
                  <a:extLst>
                    <a:ext uri="{9D8B030D-6E8A-4147-A177-3AD203B41FA5}">
                      <a16:colId xmlns:a16="http://schemas.microsoft.com/office/drawing/2014/main" val="507496922"/>
                    </a:ext>
                  </a:extLst>
                </a:gridCol>
                <a:gridCol w="4388514">
                  <a:extLst>
                    <a:ext uri="{9D8B030D-6E8A-4147-A177-3AD203B41FA5}">
                      <a16:colId xmlns:a16="http://schemas.microsoft.com/office/drawing/2014/main" val="3363143641"/>
                    </a:ext>
                  </a:extLst>
                </a:gridCol>
              </a:tblGrid>
              <a:tr h="536964">
                <a:tc>
                  <a:txBody>
                    <a:bodyPr/>
                    <a:lstStyle/>
                    <a:p>
                      <a:pPr algn="ctr"/>
                      <a:r>
                        <a:rPr lang="en-GB" sz="2000" dirty="0"/>
                        <a:t>positives</a:t>
                      </a:r>
                      <a:endParaRPr lang="en-US" sz="2000" dirty="0"/>
                    </a:p>
                  </a:txBody>
                  <a:tcPr/>
                </a:tc>
                <a:tc>
                  <a:txBody>
                    <a:bodyPr/>
                    <a:lstStyle/>
                    <a:p>
                      <a:pPr algn="ctr"/>
                      <a:r>
                        <a:rPr lang="en-GB" sz="2000" dirty="0"/>
                        <a:t>Challenges (at least sometimes)</a:t>
                      </a:r>
                      <a:endParaRPr lang="en-US" sz="2000" dirty="0"/>
                    </a:p>
                  </a:txBody>
                  <a:tcPr/>
                </a:tc>
                <a:extLst>
                  <a:ext uri="{0D108BD9-81ED-4DB2-BD59-A6C34878D82A}">
                    <a16:rowId xmlns:a16="http://schemas.microsoft.com/office/drawing/2014/main" val="1892924435"/>
                  </a:ext>
                </a:extLst>
              </a:tr>
              <a:tr h="536964">
                <a:tc>
                  <a:txBody>
                    <a:bodyPr/>
                    <a:lstStyle/>
                    <a:p>
                      <a:pPr algn="ctr"/>
                      <a:r>
                        <a:rPr lang="en-GB" sz="2000" dirty="0"/>
                        <a:t>Reduced travel/travel costs</a:t>
                      </a:r>
                      <a:endParaRPr lang="en-US" sz="2000" dirty="0"/>
                    </a:p>
                  </a:txBody>
                  <a:tcPr/>
                </a:tc>
                <a:tc>
                  <a:txBody>
                    <a:bodyPr/>
                    <a:lstStyle/>
                    <a:p>
                      <a:pPr algn="ctr"/>
                      <a:r>
                        <a:rPr lang="en-GB" sz="2000" dirty="0"/>
                        <a:t>Felt fatigued (78%)</a:t>
                      </a:r>
                      <a:endParaRPr lang="en-US" sz="2000" dirty="0"/>
                    </a:p>
                  </a:txBody>
                  <a:tcPr/>
                </a:tc>
                <a:extLst>
                  <a:ext uri="{0D108BD9-81ED-4DB2-BD59-A6C34878D82A}">
                    <a16:rowId xmlns:a16="http://schemas.microsoft.com/office/drawing/2014/main" val="1341994027"/>
                  </a:ext>
                </a:extLst>
              </a:tr>
              <a:tr h="536964">
                <a:tc>
                  <a:txBody>
                    <a:bodyPr/>
                    <a:lstStyle/>
                    <a:p>
                      <a:pPr algn="ctr"/>
                      <a:r>
                        <a:rPr lang="en-GB" sz="2000" dirty="0"/>
                        <a:t>Reduced parking time/costs</a:t>
                      </a:r>
                      <a:endParaRPr lang="en-US" sz="2000" dirty="0"/>
                    </a:p>
                  </a:txBody>
                  <a:tcPr/>
                </a:tc>
                <a:tc>
                  <a:txBody>
                    <a:bodyPr/>
                    <a:lstStyle/>
                    <a:p>
                      <a:pPr algn="ctr"/>
                      <a:r>
                        <a:rPr lang="en-GB" sz="2000" dirty="0"/>
                        <a:t>Felt isolated (62%)</a:t>
                      </a:r>
                      <a:endParaRPr lang="en-US" sz="2000" dirty="0"/>
                    </a:p>
                  </a:txBody>
                  <a:tcPr/>
                </a:tc>
                <a:extLst>
                  <a:ext uri="{0D108BD9-81ED-4DB2-BD59-A6C34878D82A}">
                    <a16:rowId xmlns:a16="http://schemas.microsoft.com/office/drawing/2014/main" val="2231365859"/>
                  </a:ext>
                </a:extLst>
              </a:tr>
              <a:tr h="536964">
                <a:tc>
                  <a:txBody>
                    <a:bodyPr/>
                    <a:lstStyle/>
                    <a:p>
                      <a:pPr algn="ctr"/>
                      <a:r>
                        <a:rPr lang="en-GB" sz="2000" dirty="0"/>
                        <a:t>Reduced hot-desking</a:t>
                      </a:r>
                      <a:endParaRPr lang="en-US" sz="2000" dirty="0"/>
                    </a:p>
                  </a:txBody>
                  <a:tcPr/>
                </a:tc>
                <a:tc>
                  <a:txBody>
                    <a:bodyPr/>
                    <a:lstStyle/>
                    <a:p>
                      <a:pPr algn="ctr"/>
                      <a:r>
                        <a:rPr lang="en-GB" sz="2000" dirty="0"/>
                        <a:t>Harder to switch off at the end of the day (61%)</a:t>
                      </a:r>
                      <a:endParaRPr lang="en-US" sz="2000" dirty="0"/>
                    </a:p>
                  </a:txBody>
                  <a:tcPr/>
                </a:tc>
                <a:extLst>
                  <a:ext uri="{0D108BD9-81ED-4DB2-BD59-A6C34878D82A}">
                    <a16:rowId xmlns:a16="http://schemas.microsoft.com/office/drawing/2014/main" val="3493415414"/>
                  </a:ext>
                </a:extLst>
              </a:tr>
              <a:tr h="536964">
                <a:tc>
                  <a:txBody>
                    <a:bodyPr/>
                    <a:lstStyle/>
                    <a:p>
                      <a:pPr algn="ctr"/>
                      <a:r>
                        <a:rPr lang="en-GB" sz="2000" dirty="0"/>
                        <a:t>Reduced time spent booking rooms</a:t>
                      </a:r>
                      <a:endParaRPr lang="en-US" sz="2000" dirty="0"/>
                    </a:p>
                  </a:txBody>
                  <a:tcPr/>
                </a:tc>
                <a:tc>
                  <a:txBody>
                    <a:bodyPr/>
                    <a:lstStyle/>
                    <a:p>
                      <a:pPr algn="ctr"/>
                      <a:r>
                        <a:rPr lang="en-GB" sz="2000" dirty="0"/>
                        <a:t>Struggle to have enough breaks (57%)</a:t>
                      </a:r>
                      <a:endParaRPr lang="en-US" sz="2000" dirty="0"/>
                    </a:p>
                  </a:txBody>
                  <a:tcPr/>
                </a:tc>
                <a:extLst>
                  <a:ext uri="{0D108BD9-81ED-4DB2-BD59-A6C34878D82A}">
                    <a16:rowId xmlns:a16="http://schemas.microsoft.com/office/drawing/2014/main" val="1175494904"/>
                  </a:ext>
                </a:extLst>
              </a:tr>
              <a:tr h="536964">
                <a:tc>
                  <a:txBody>
                    <a:bodyPr/>
                    <a:lstStyle/>
                    <a:p>
                      <a:pPr algn="ctr"/>
                      <a:r>
                        <a:rPr lang="en-GB" sz="2000" dirty="0"/>
                        <a:t>At least often have confidential work space (90%)</a:t>
                      </a:r>
                      <a:endParaRPr lang="en-US" sz="2000" dirty="0"/>
                    </a:p>
                  </a:txBody>
                  <a:tcPr/>
                </a:tc>
                <a:tc>
                  <a:txBody>
                    <a:bodyPr/>
                    <a:lstStyle/>
                    <a:p>
                      <a:pPr algn="ctr"/>
                      <a:r>
                        <a:rPr lang="en-GB" sz="2000" dirty="0"/>
                        <a:t>Struggle with concentration (47%)</a:t>
                      </a:r>
                      <a:endParaRPr lang="en-US" sz="2000" dirty="0"/>
                    </a:p>
                  </a:txBody>
                  <a:tcPr/>
                </a:tc>
                <a:extLst>
                  <a:ext uri="{0D108BD9-81ED-4DB2-BD59-A6C34878D82A}">
                    <a16:rowId xmlns:a16="http://schemas.microsoft.com/office/drawing/2014/main" val="226913574"/>
                  </a:ext>
                </a:extLst>
              </a:tr>
              <a:tr h="536964">
                <a:tc>
                  <a:txBody>
                    <a:bodyPr/>
                    <a:lstStyle/>
                    <a:p>
                      <a:pPr algn="ctr"/>
                      <a:r>
                        <a:rPr lang="en-GB" sz="2000" dirty="0"/>
                        <a:t>At least often have an appropriate work space (62%)</a:t>
                      </a:r>
                      <a:endParaRPr lang="en-US" sz="2000" dirty="0"/>
                    </a:p>
                  </a:txBody>
                  <a:tcPr/>
                </a:tc>
                <a:tc>
                  <a:txBody>
                    <a:bodyPr/>
                    <a:lstStyle/>
                    <a:p>
                      <a:pPr algn="ctr"/>
                      <a:r>
                        <a:rPr lang="en-GB" sz="2000" dirty="0"/>
                        <a:t>Interrupted by people/activities at home (39%)</a:t>
                      </a:r>
                      <a:endParaRPr lang="en-US" sz="2000" dirty="0"/>
                    </a:p>
                  </a:txBody>
                  <a:tcPr/>
                </a:tc>
                <a:extLst>
                  <a:ext uri="{0D108BD9-81ED-4DB2-BD59-A6C34878D82A}">
                    <a16:rowId xmlns:a16="http://schemas.microsoft.com/office/drawing/2014/main" val="3553063780"/>
                  </a:ext>
                </a:extLst>
              </a:tr>
            </a:tbl>
          </a:graphicData>
        </a:graphic>
      </p:graphicFrame>
    </p:spTree>
    <p:extLst>
      <p:ext uri="{BB962C8B-B14F-4D97-AF65-F5344CB8AC3E}">
        <p14:creationId xmlns:p14="http://schemas.microsoft.com/office/powerpoint/2010/main" val="562704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B428B8D-EA1E-BB4E-9646-9CFD5C8D9643}"/>
              </a:ext>
            </a:extLst>
          </p:cNvPr>
          <p:cNvGraphicFramePr>
            <a:graphicFrameLocks noGrp="1"/>
          </p:cNvGraphicFramePr>
          <p:nvPr>
            <p:ph idx="1"/>
            <p:extLst>
              <p:ext uri="{D42A27DB-BD31-4B8C-83A1-F6EECF244321}">
                <p14:modId xmlns:p14="http://schemas.microsoft.com/office/powerpoint/2010/main" val="2354983557"/>
              </p:ext>
            </p:extLst>
          </p:nvPr>
        </p:nvGraphicFramePr>
        <p:xfrm>
          <a:off x="628650" y="927847"/>
          <a:ext cx="7886700" cy="5072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8210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DD046-C771-45F8-97E1-4C94FAC61A5A}"/>
              </a:ext>
            </a:extLst>
          </p:cNvPr>
          <p:cNvSpPr>
            <a:spLocks noGrp="1"/>
          </p:cNvSpPr>
          <p:nvPr>
            <p:ph type="title"/>
          </p:nvPr>
        </p:nvSpPr>
        <p:spPr/>
        <p:txBody>
          <a:bodyPr>
            <a:normAutofit fontScale="90000"/>
          </a:bodyPr>
          <a:lstStyle/>
          <a:p>
            <a:pPr algn="ctr"/>
            <a:r>
              <a:rPr lang="en-GB" b="1" dirty="0"/>
              <a:t>Videocall etiquette - Most staff prefer to interact with cameras on </a:t>
            </a:r>
            <a:br>
              <a:rPr lang="en-GB" b="1" dirty="0"/>
            </a:br>
            <a:endParaRPr lang="en-US" b="1" dirty="0"/>
          </a:p>
        </p:txBody>
      </p:sp>
      <p:sp>
        <p:nvSpPr>
          <p:cNvPr id="3" name="Content Placeholder 2">
            <a:extLst>
              <a:ext uri="{FF2B5EF4-FFF2-40B4-BE49-F238E27FC236}">
                <a16:creationId xmlns:a16="http://schemas.microsoft.com/office/drawing/2014/main" id="{51D8C080-2728-49DD-A201-3212307E2904}"/>
              </a:ext>
            </a:extLst>
          </p:cNvPr>
          <p:cNvSpPr>
            <a:spLocks noGrp="1"/>
          </p:cNvSpPr>
          <p:nvPr>
            <p:ph sz="half" idx="1"/>
          </p:nvPr>
        </p:nvSpPr>
        <p:spPr>
          <a:xfrm>
            <a:off x="380999" y="1545770"/>
            <a:ext cx="5250873" cy="5175708"/>
          </a:xfrm>
        </p:spPr>
        <p:txBody>
          <a:bodyPr>
            <a:normAutofit/>
          </a:bodyPr>
          <a:lstStyle/>
          <a:p>
            <a:r>
              <a:rPr lang="en-GB" dirty="0"/>
              <a:t>With other staff </a:t>
            </a:r>
          </a:p>
          <a:p>
            <a:pPr marL="0" indent="0">
              <a:buNone/>
            </a:pPr>
            <a:r>
              <a:rPr lang="en-GB" dirty="0"/>
              <a:t>   (87% 1:1, 76% group meeting) </a:t>
            </a:r>
          </a:p>
          <a:p>
            <a:r>
              <a:rPr lang="en-GB" dirty="0"/>
              <a:t>and</a:t>
            </a:r>
            <a:r>
              <a:rPr lang="en-US" dirty="0"/>
              <a:t> with service users </a:t>
            </a:r>
          </a:p>
          <a:p>
            <a:pPr marL="0" indent="0">
              <a:buNone/>
            </a:pPr>
            <a:r>
              <a:rPr lang="en-US" dirty="0"/>
              <a:t>   (92% for 1:1; 90% group work)</a:t>
            </a:r>
          </a:p>
          <a:p>
            <a:endParaRPr lang="en-US" dirty="0"/>
          </a:p>
          <a:p>
            <a:r>
              <a:rPr lang="en-US" dirty="0"/>
              <a:t>The main reason staff turn their cameras off are </a:t>
            </a:r>
          </a:p>
          <a:p>
            <a:pPr lvl="1"/>
            <a:r>
              <a:rPr lang="en-US" dirty="0"/>
              <a:t>If other staff already have cameras off (56% staff)</a:t>
            </a:r>
          </a:p>
          <a:p>
            <a:pPr lvl="1"/>
            <a:r>
              <a:rPr lang="en-US" dirty="0"/>
              <a:t>If there are connectivity issues (53% staff)</a:t>
            </a:r>
          </a:p>
          <a:p>
            <a:pPr lvl="1"/>
            <a:r>
              <a:rPr lang="en-US" dirty="0"/>
              <a:t>When eating (40%)</a:t>
            </a:r>
          </a:p>
          <a:p>
            <a:pPr lvl="1"/>
            <a:r>
              <a:rPr lang="en-US" dirty="0"/>
              <a:t>Moving around (40%) </a:t>
            </a:r>
          </a:p>
          <a:p>
            <a:pPr lvl="1"/>
            <a:r>
              <a:rPr lang="en-US" dirty="0"/>
              <a:t>Self-conscious/Tired (31-27%) </a:t>
            </a:r>
          </a:p>
          <a:p>
            <a:pPr lvl="1"/>
            <a:endParaRPr lang="en-US" dirty="0"/>
          </a:p>
          <a:p>
            <a:pPr lvl="1"/>
            <a:endParaRPr lang="en-US" dirty="0"/>
          </a:p>
        </p:txBody>
      </p:sp>
      <p:pic>
        <p:nvPicPr>
          <p:cNvPr id="6" name="Content Placeholder 5">
            <a:extLst>
              <a:ext uri="{FF2B5EF4-FFF2-40B4-BE49-F238E27FC236}">
                <a16:creationId xmlns:a16="http://schemas.microsoft.com/office/drawing/2014/main" id="{8ACAA7CD-1531-492A-9AE0-344C352B4DFD}"/>
              </a:ext>
            </a:extLst>
          </p:cNvPr>
          <p:cNvPicPr>
            <a:picLocks noGrp="1" noChangeAspect="1"/>
          </p:cNvPicPr>
          <p:nvPr>
            <p:ph sz="half" idx="2"/>
          </p:nvPr>
        </p:nvPicPr>
        <p:blipFill>
          <a:blip r:embed="rId2"/>
          <a:stretch>
            <a:fillRect/>
          </a:stretch>
        </p:blipFill>
        <p:spPr>
          <a:xfrm>
            <a:off x="5497468" y="2286000"/>
            <a:ext cx="3758109" cy="2668512"/>
          </a:xfrm>
          <a:prstGeom prst="rect">
            <a:avLst/>
          </a:prstGeom>
        </p:spPr>
      </p:pic>
      <p:sp>
        <p:nvSpPr>
          <p:cNvPr id="5" name="Slide Number Placeholder 4">
            <a:extLst>
              <a:ext uri="{FF2B5EF4-FFF2-40B4-BE49-F238E27FC236}">
                <a16:creationId xmlns:a16="http://schemas.microsoft.com/office/drawing/2014/main" id="{D6319EDE-CBC7-4596-9A31-47BCE72A3876}"/>
              </a:ext>
            </a:extLst>
          </p:cNvPr>
          <p:cNvSpPr>
            <a:spLocks noGrp="1"/>
          </p:cNvSpPr>
          <p:nvPr>
            <p:ph type="sldNum" sz="quarter" idx="12"/>
          </p:nvPr>
        </p:nvSpPr>
        <p:spPr/>
        <p:txBody>
          <a:bodyPr/>
          <a:lstStyle/>
          <a:p>
            <a:fld id="{80FC912F-E898-2A49-AA10-E4908C8A0715}"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3661219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3A98-8DCE-409E-A28A-EE4521DEAA3B}"/>
              </a:ext>
            </a:extLst>
          </p:cNvPr>
          <p:cNvSpPr>
            <a:spLocks noGrp="1"/>
          </p:cNvSpPr>
          <p:nvPr>
            <p:ph type="title"/>
          </p:nvPr>
        </p:nvSpPr>
        <p:spPr>
          <a:xfrm>
            <a:off x="628649" y="0"/>
            <a:ext cx="6202457" cy="1545205"/>
          </a:xfrm>
        </p:spPr>
        <p:txBody>
          <a:bodyPr>
            <a:normAutofit/>
          </a:bodyPr>
          <a:lstStyle/>
          <a:p>
            <a:r>
              <a:rPr lang="en-GB" dirty="0"/>
              <a:t>Key conclusions and next steps</a:t>
            </a:r>
            <a:endParaRPr lang="en-US" dirty="0"/>
          </a:p>
        </p:txBody>
      </p:sp>
      <p:sp>
        <p:nvSpPr>
          <p:cNvPr id="3" name="Content Placeholder 2">
            <a:extLst>
              <a:ext uri="{FF2B5EF4-FFF2-40B4-BE49-F238E27FC236}">
                <a16:creationId xmlns:a16="http://schemas.microsoft.com/office/drawing/2014/main" id="{E4B84341-EAFA-4D20-AD1E-79E7DA6518E3}"/>
              </a:ext>
            </a:extLst>
          </p:cNvPr>
          <p:cNvSpPr>
            <a:spLocks noGrp="1"/>
          </p:cNvSpPr>
          <p:nvPr>
            <p:ph idx="1"/>
          </p:nvPr>
        </p:nvSpPr>
        <p:spPr>
          <a:xfrm>
            <a:off x="228601" y="1223683"/>
            <a:ext cx="8286750" cy="4856788"/>
          </a:xfrm>
        </p:spPr>
        <p:txBody>
          <a:bodyPr anchor="ctr">
            <a:normAutofit/>
          </a:bodyPr>
          <a:lstStyle/>
          <a:p>
            <a:r>
              <a:rPr lang="en-GB" dirty="0"/>
              <a:t>The survey heard from a large and representative staff group</a:t>
            </a:r>
          </a:p>
          <a:p>
            <a:r>
              <a:rPr lang="en-GB" dirty="0"/>
              <a:t>Videocall/remote working was viewed as a viable way to engage with other staff</a:t>
            </a:r>
            <a:endParaRPr lang="en-US" dirty="0"/>
          </a:p>
          <a:p>
            <a:r>
              <a:rPr lang="en-US" dirty="0"/>
              <a:t>Videocall/remote working was viewed as a viable option for some types of meetings and some groups of service users but not for all</a:t>
            </a:r>
          </a:p>
          <a:p>
            <a:r>
              <a:rPr lang="en-US" dirty="0"/>
              <a:t>Staff would like more options to work from home and engage flexibly more effectively with staff in their team base </a:t>
            </a:r>
          </a:p>
          <a:p>
            <a:r>
              <a:rPr lang="en-US" dirty="0"/>
              <a:t>Staff also value personal support and face to face contact with colleagues, and face to face contact with service users as part of their job</a:t>
            </a:r>
          </a:p>
          <a:p>
            <a:r>
              <a:rPr lang="en-US" dirty="0"/>
              <a:t>Some staff groups experience more stress in relation to remote and home-working and in relation to covid19 than others and we need to take this into account</a:t>
            </a:r>
          </a:p>
          <a:p>
            <a:pPr lvl="1"/>
            <a:endParaRPr lang="en-GB" dirty="0"/>
          </a:p>
        </p:txBody>
      </p:sp>
    </p:spTree>
    <p:extLst>
      <p:ext uri="{BB962C8B-B14F-4D97-AF65-F5344CB8AC3E}">
        <p14:creationId xmlns:p14="http://schemas.microsoft.com/office/powerpoint/2010/main" val="1830660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BCBF-FC1F-5941-B81F-037BAB6E0CF2}"/>
              </a:ext>
            </a:extLst>
          </p:cNvPr>
          <p:cNvSpPr>
            <a:spLocks noGrp="1"/>
          </p:cNvSpPr>
          <p:nvPr>
            <p:ph type="title"/>
          </p:nvPr>
        </p:nvSpPr>
        <p:spPr/>
        <p:txBody>
          <a:bodyPr/>
          <a:lstStyle/>
          <a:p>
            <a:r>
              <a:rPr lang="en-US" dirty="0"/>
              <a:t>Phase 2 – next steps</a:t>
            </a:r>
          </a:p>
        </p:txBody>
      </p:sp>
      <p:sp>
        <p:nvSpPr>
          <p:cNvPr id="3" name="Content Placeholder 2">
            <a:extLst>
              <a:ext uri="{FF2B5EF4-FFF2-40B4-BE49-F238E27FC236}">
                <a16:creationId xmlns:a16="http://schemas.microsoft.com/office/drawing/2014/main" id="{E860869D-DC00-0C45-B5A8-FD25D6C2FDC2}"/>
              </a:ext>
            </a:extLst>
          </p:cNvPr>
          <p:cNvSpPr>
            <a:spLocks noGrp="1"/>
          </p:cNvSpPr>
          <p:nvPr>
            <p:ph idx="1"/>
          </p:nvPr>
        </p:nvSpPr>
        <p:spPr/>
        <p:txBody>
          <a:bodyPr>
            <a:normAutofit/>
          </a:bodyPr>
          <a:lstStyle/>
          <a:p>
            <a:r>
              <a:rPr lang="en-US" sz="2400" dirty="0"/>
              <a:t>Complete analysis of data from remote working survey</a:t>
            </a:r>
          </a:p>
          <a:p>
            <a:endParaRPr lang="en-US" sz="2400" dirty="0"/>
          </a:p>
          <a:p>
            <a:r>
              <a:rPr lang="en-US" sz="2400" dirty="0"/>
              <a:t>Continue analysis of data from staff well-being survey – webinar planned for October</a:t>
            </a:r>
          </a:p>
          <a:p>
            <a:endParaRPr lang="en-US" sz="2400" dirty="0"/>
          </a:p>
          <a:p>
            <a:r>
              <a:rPr lang="en-US" sz="2400" dirty="0"/>
              <a:t>Conduct peer-led exploration of key changes experienced by service users</a:t>
            </a:r>
          </a:p>
        </p:txBody>
      </p:sp>
    </p:spTree>
    <p:extLst>
      <p:ext uri="{BB962C8B-B14F-4D97-AF65-F5344CB8AC3E}">
        <p14:creationId xmlns:p14="http://schemas.microsoft.com/office/powerpoint/2010/main" val="20493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F2A6A-E411-D449-86F2-AE5E9AB673BE}"/>
              </a:ext>
            </a:extLst>
          </p:cNvPr>
          <p:cNvSpPr>
            <a:spLocks noGrp="1"/>
          </p:cNvSpPr>
          <p:nvPr>
            <p:ph type="title"/>
          </p:nvPr>
        </p:nvSpPr>
        <p:spPr/>
        <p:txBody>
          <a:bodyPr/>
          <a:lstStyle/>
          <a:p>
            <a:r>
              <a:rPr lang="en-US" dirty="0"/>
              <a:t>Phase 3 </a:t>
            </a:r>
          </a:p>
        </p:txBody>
      </p:sp>
      <p:sp>
        <p:nvSpPr>
          <p:cNvPr id="3" name="Content Placeholder 2">
            <a:extLst>
              <a:ext uri="{FF2B5EF4-FFF2-40B4-BE49-F238E27FC236}">
                <a16:creationId xmlns:a16="http://schemas.microsoft.com/office/drawing/2014/main" id="{E5DC0458-4E93-CA41-8059-9AD369BD7230}"/>
              </a:ext>
            </a:extLst>
          </p:cNvPr>
          <p:cNvSpPr>
            <a:spLocks noGrp="1"/>
          </p:cNvSpPr>
          <p:nvPr>
            <p:ph idx="1"/>
          </p:nvPr>
        </p:nvSpPr>
        <p:spPr/>
        <p:txBody>
          <a:bodyPr/>
          <a:lstStyle/>
          <a:p>
            <a:r>
              <a:rPr lang="en-US" sz="2400" dirty="0"/>
              <a:t>Findings from remote working survey will inform SPFT guidance on remote working – available towards the end of October?</a:t>
            </a:r>
          </a:p>
          <a:p>
            <a:endParaRPr lang="en-US" sz="2400" dirty="0"/>
          </a:p>
          <a:p>
            <a:r>
              <a:rPr lang="en-US" sz="2400" dirty="0"/>
              <a:t>Collation of findings about remote working into local packages that can inform discussions about working practices within disciplines and services.</a:t>
            </a:r>
          </a:p>
          <a:p>
            <a:endParaRPr lang="en-US" sz="2400" dirty="0"/>
          </a:p>
          <a:p>
            <a:endParaRPr lang="en-US" dirty="0"/>
          </a:p>
        </p:txBody>
      </p:sp>
    </p:spTree>
    <p:extLst>
      <p:ext uri="{BB962C8B-B14F-4D97-AF65-F5344CB8AC3E}">
        <p14:creationId xmlns:p14="http://schemas.microsoft.com/office/powerpoint/2010/main" val="2927905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2ACCF-B344-0B4C-A141-6D212A5C4F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DD15AD-F93A-C145-9FD9-0B2860149454}"/>
              </a:ext>
            </a:extLst>
          </p:cNvPr>
          <p:cNvSpPr>
            <a:spLocks noGrp="1"/>
          </p:cNvSpPr>
          <p:nvPr>
            <p:ph idx="1"/>
          </p:nvPr>
        </p:nvSpPr>
        <p:spPr/>
        <p:txBody>
          <a:bodyPr/>
          <a:lstStyle/>
          <a:p>
            <a:pPr marL="0" indent="0" algn="ctr">
              <a:buNone/>
            </a:pPr>
            <a:endParaRPr lang="en-GB" sz="2400" dirty="0"/>
          </a:p>
          <a:p>
            <a:pPr marL="0" indent="0" algn="ctr">
              <a:buNone/>
            </a:pPr>
            <a:r>
              <a:rPr lang="en-GB" sz="2400" dirty="0"/>
              <a:t>Thank you for your time and attention!</a:t>
            </a:r>
          </a:p>
          <a:p>
            <a:pPr marL="0" indent="0" algn="ctr">
              <a:buNone/>
            </a:pPr>
            <a:endParaRPr lang="en-GB" sz="2400" dirty="0"/>
          </a:p>
          <a:p>
            <a:pPr marL="0" indent="0" algn="ctr">
              <a:buNone/>
            </a:pPr>
            <a:r>
              <a:rPr lang="en-GB" sz="2400" dirty="0"/>
              <a:t>We would be happy to respond to any questions and curiosities</a:t>
            </a:r>
          </a:p>
          <a:p>
            <a:endParaRPr lang="en-US" dirty="0"/>
          </a:p>
        </p:txBody>
      </p:sp>
    </p:spTree>
    <p:extLst>
      <p:ext uri="{BB962C8B-B14F-4D97-AF65-F5344CB8AC3E}">
        <p14:creationId xmlns:p14="http://schemas.microsoft.com/office/powerpoint/2010/main" val="3781626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1 – key changes for staff </a:t>
            </a:r>
          </a:p>
        </p:txBody>
      </p:sp>
      <p:sp>
        <p:nvSpPr>
          <p:cNvPr id="3" name="Content Placeholder 2"/>
          <p:cNvSpPr>
            <a:spLocks noGrp="1"/>
          </p:cNvSpPr>
          <p:nvPr>
            <p:ph idx="1"/>
          </p:nvPr>
        </p:nvSpPr>
        <p:spPr>
          <a:xfrm>
            <a:off x="628650" y="1519518"/>
            <a:ext cx="8131892" cy="3838296"/>
          </a:xfrm>
        </p:spPr>
        <p:txBody>
          <a:bodyPr>
            <a:normAutofit/>
          </a:bodyPr>
          <a:lstStyle/>
          <a:p>
            <a:pPr marL="0" indent="0">
              <a:buNone/>
            </a:pPr>
            <a:endParaRPr lang="en-GB" dirty="0"/>
          </a:p>
          <a:p>
            <a:pPr marL="385763" indent="-385763">
              <a:buFont typeface="+mj-lt"/>
              <a:buAutoNum type="arabicPeriod"/>
            </a:pPr>
            <a:r>
              <a:rPr lang="en-GB" dirty="0"/>
              <a:t>Phone/videoconferencing for appointments with service users</a:t>
            </a:r>
          </a:p>
          <a:p>
            <a:pPr marL="385763" indent="-385763">
              <a:buFont typeface="+mj-lt"/>
              <a:buAutoNum type="arabicPeriod"/>
            </a:pPr>
            <a:r>
              <a:rPr lang="en-GB" dirty="0"/>
              <a:t>Videoconferencing for team and other meetings</a:t>
            </a:r>
          </a:p>
          <a:p>
            <a:pPr marL="385763" indent="-385763">
              <a:buFont typeface="+mj-lt"/>
              <a:buAutoNum type="arabicPeriod"/>
            </a:pPr>
            <a:r>
              <a:rPr lang="en-GB" dirty="0"/>
              <a:t>Changes to supporting people in crisis, including A&amp;E diversion</a:t>
            </a:r>
          </a:p>
          <a:p>
            <a:pPr marL="385763" indent="-385763">
              <a:buFont typeface="+mj-lt"/>
              <a:buAutoNum type="arabicPeriod"/>
            </a:pPr>
            <a:r>
              <a:rPr lang="en-GB" dirty="0"/>
              <a:t>Staff working from home</a:t>
            </a:r>
          </a:p>
          <a:p>
            <a:pPr marL="385763" indent="-385763">
              <a:buFont typeface="+mj-lt"/>
              <a:buAutoNum type="arabicPeriod"/>
            </a:pPr>
            <a:r>
              <a:rPr lang="en-GB" dirty="0"/>
              <a:t>Rapidity of decision making and action</a:t>
            </a:r>
          </a:p>
          <a:p>
            <a:pPr marL="385763" indent="-385763">
              <a:buFont typeface="+mj-lt"/>
              <a:buAutoNum type="arabicPeriod"/>
            </a:pPr>
            <a:r>
              <a:rPr lang="en-GB" dirty="0"/>
              <a:t>Greater focus on staff wellbeing</a:t>
            </a:r>
          </a:p>
          <a:p>
            <a:pPr marL="385763" indent="-385763">
              <a:buFont typeface="+mj-lt"/>
              <a:buAutoNum type="arabicPeriod"/>
            </a:pPr>
            <a:r>
              <a:rPr lang="en-GB" dirty="0"/>
              <a:t>Frequent communication from Exec team/Gold Command to all staff</a:t>
            </a:r>
          </a:p>
          <a:p>
            <a:pPr marL="0" indent="0">
              <a:buNone/>
            </a:pPr>
            <a:endParaRPr lang="en-GB" dirty="0"/>
          </a:p>
          <a:p>
            <a:pPr marL="0" indent="0">
              <a:buNone/>
            </a:pPr>
            <a:endParaRPr lang="en-GB" dirty="0"/>
          </a:p>
          <a:p>
            <a:pPr lvl="1"/>
            <a:endParaRPr lang="en-GB" dirty="0"/>
          </a:p>
        </p:txBody>
      </p:sp>
    </p:spTree>
    <p:extLst>
      <p:ext uri="{BB962C8B-B14F-4D97-AF65-F5344CB8AC3E}">
        <p14:creationId xmlns:p14="http://schemas.microsoft.com/office/powerpoint/2010/main" val="537156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2 – learn more about… </a:t>
            </a:r>
          </a:p>
        </p:txBody>
      </p:sp>
      <p:sp>
        <p:nvSpPr>
          <p:cNvPr id="3" name="Content Placeholder 2"/>
          <p:cNvSpPr>
            <a:spLocks noGrp="1"/>
          </p:cNvSpPr>
          <p:nvPr>
            <p:ph idx="1"/>
          </p:nvPr>
        </p:nvSpPr>
        <p:spPr>
          <a:xfrm>
            <a:off x="628650" y="1519518"/>
            <a:ext cx="8131892" cy="3838296"/>
          </a:xfrm>
        </p:spPr>
        <p:txBody>
          <a:bodyPr>
            <a:normAutofit/>
          </a:bodyPr>
          <a:lstStyle/>
          <a:p>
            <a:pPr marL="0" indent="0">
              <a:buNone/>
            </a:pPr>
            <a:endParaRPr lang="en-GB" dirty="0"/>
          </a:p>
          <a:p>
            <a:pPr marL="385763" indent="-385763">
              <a:buFont typeface="+mj-lt"/>
              <a:buAutoNum type="arabicPeriod"/>
            </a:pPr>
            <a:r>
              <a:rPr lang="en-GB" b="1" dirty="0"/>
              <a:t>Phone/videoconferencing for appointments with service users</a:t>
            </a:r>
          </a:p>
          <a:p>
            <a:pPr marL="385763" indent="-385763">
              <a:buFont typeface="+mj-lt"/>
              <a:buAutoNum type="arabicPeriod"/>
            </a:pPr>
            <a:r>
              <a:rPr lang="en-GB" b="1" dirty="0"/>
              <a:t>Videoconferencing for team and other meetings</a:t>
            </a:r>
          </a:p>
          <a:p>
            <a:pPr marL="385763" indent="-385763">
              <a:buFont typeface="+mj-lt"/>
              <a:buAutoNum type="arabicPeriod"/>
            </a:pPr>
            <a:r>
              <a:rPr lang="en-GB" dirty="0"/>
              <a:t>Changes to supporting people in crisis, including A&amp;E diversion</a:t>
            </a:r>
          </a:p>
          <a:p>
            <a:pPr marL="385763" indent="-385763">
              <a:buFont typeface="+mj-lt"/>
              <a:buAutoNum type="arabicPeriod"/>
            </a:pPr>
            <a:r>
              <a:rPr lang="en-GB" b="1" dirty="0"/>
              <a:t>Staff working from home</a:t>
            </a:r>
          </a:p>
          <a:p>
            <a:pPr marL="385763" indent="-385763">
              <a:buFont typeface="+mj-lt"/>
              <a:buAutoNum type="arabicPeriod"/>
            </a:pPr>
            <a:r>
              <a:rPr lang="en-GB" dirty="0"/>
              <a:t>Rapidity of decision making and action</a:t>
            </a:r>
          </a:p>
          <a:p>
            <a:pPr marL="385763" indent="-385763">
              <a:buFont typeface="+mj-lt"/>
              <a:buAutoNum type="arabicPeriod"/>
            </a:pPr>
            <a:r>
              <a:rPr lang="en-GB" b="1" dirty="0"/>
              <a:t>Greater focus on staff wellbeing</a:t>
            </a:r>
          </a:p>
          <a:p>
            <a:pPr marL="385763" indent="-385763">
              <a:buFont typeface="+mj-lt"/>
              <a:buAutoNum type="arabicPeriod"/>
            </a:pPr>
            <a:r>
              <a:rPr lang="en-GB" dirty="0"/>
              <a:t>Frequent communication from Exec team/Gold Command to all staff</a:t>
            </a:r>
          </a:p>
          <a:p>
            <a:pPr marL="0" indent="0">
              <a:buNone/>
            </a:pPr>
            <a:endParaRPr lang="en-GB" dirty="0"/>
          </a:p>
          <a:p>
            <a:pPr marL="0" indent="0">
              <a:buNone/>
            </a:pPr>
            <a:endParaRPr lang="en-GB" dirty="0"/>
          </a:p>
          <a:p>
            <a:pPr lvl="1"/>
            <a:endParaRPr lang="en-GB" dirty="0"/>
          </a:p>
        </p:txBody>
      </p:sp>
    </p:spTree>
    <p:extLst>
      <p:ext uri="{BB962C8B-B14F-4D97-AF65-F5344CB8AC3E}">
        <p14:creationId xmlns:p14="http://schemas.microsoft.com/office/powerpoint/2010/main" val="4285410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Phase 2 – </a:t>
            </a:r>
            <a:r>
              <a:rPr lang="en-GB" dirty="0">
                <a:solidFill>
                  <a:srgbClr val="FF0000"/>
                </a:solidFill>
              </a:rPr>
              <a:t>remote working</a:t>
            </a:r>
            <a:r>
              <a:rPr lang="en-GB" dirty="0"/>
              <a:t> </a:t>
            </a:r>
          </a:p>
        </p:txBody>
      </p:sp>
      <p:sp>
        <p:nvSpPr>
          <p:cNvPr id="3" name="Content Placeholder 2"/>
          <p:cNvSpPr>
            <a:spLocks noGrp="1"/>
          </p:cNvSpPr>
          <p:nvPr>
            <p:ph idx="1"/>
          </p:nvPr>
        </p:nvSpPr>
        <p:spPr>
          <a:xfrm>
            <a:off x="628650" y="1519518"/>
            <a:ext cx="8131892" cy="3838296"/>
          </a:xfrm>
        </p:spPr>
        <p:txBody>
          <a:bodyPr>
            <a:normAutofit/>
          </a:bodyPr>
          <a:lstStyle/>
          <a:p>
            <a:pPr marL="0" indent="0">
              <a:buNone/>
            </a:pPr>
            <a:endParaRPr lang="en-GB" dirty="0"/>
          </a:p>
          <a:p>
            <a:pPr marL="385763" indent="-385763">
              <a:buFont typeface="+mj-lt"/>
              <a:buAutoNum type="arabicPeriod"/>
            </a:pPr>
            <a:r>
              <a:rPr lang="en-GB" b="1" dirty="0">
                <a:solidFill>
                  <a:srgbClr val="FF0000"/>
                </a:solidFill>
              </a:rPr>
              <a:t>Phone/videoconferencing for appointments with service users</a:t>
            </a:r>
          </a:p>
          <a:p>
            <a:pPr marL="385763" indent="-385763">
              <a:buFont typeface="+mj-lt"/>
              <a:buAutoNum type="arabicPeriod"/>
            </a:pPr>
            <a:r>
              <a:rPr lang="en-GB" b="1" dirty="0">
                <a:solidFill>
                  <a:srgbClr val="FF0000"/>
                </a:solidFill>
              </a:rPr>
              <a:t>Videoconferencing for team and other meetings</a:t>
            </a:r>
          </a:p>
          <a:p>
            <a:pPr marL="385763" indent="-385763">
              <a:buFont typeface="+mj-lt"/>
              <a:buAutoNum type="arabicPeriod"/>
            </a:pPr>
            <a:r>
              <a:rPr lang="en-GB" dirty="0"/>
              <a:t>Changes to supporting people in crisis, including A&amp;E diversion</a:t>
            </a:r>
          </a:p>
          <a:p>
            <a:pPr marL="385763" indent="-385763">
              <a:buFont typeface="+mj-lt"/>
              <a:buAutoNum type="arabicPeriod"/>
            </a:pPr>
            <a:r>
              <a:rPr lang="en-GB" b="1" dirty="0">
                <a:solidFill>
                  <a:srgbClr val="FF0000"/>
                </a:solidFill>
              </a:rPr>
              <a:t>Staff working from home</a:t>
            </a:r>
          </a:p>
          <a:p>
            <a:pPr marL="385763" indent="-385763">
              <a:buFont typeface="+mj-lt"/>
              <a:buAutoNum type="arabicPeriod"/>
            </a:pPr>
            <a:r>
              <a:rPr lang="en-GB" dirty="0"/>
              <a:t>Rapidity of decision making and action</a:t>
            </a:r>
          </a:p>
          <a:p>
            <a:pPr marL="385763" indent="-385763">
              <a:buFont typeface="+mj-lt"/>
              <a:buAutoNum type="arabicPeriod"/>
            </a:pPr>
            <a:r>
              <a:rPr lang="en-GB" dirty="0"/>
              <a:t>Greater focus on staff wellbeing</a:t>
            </a:r>
          </a:p>
          <a:p>
            <a:pPr marL="385763" indent="-385763">
              <a:buFont typeface="+mj-lt"/>
              <a:buAutoNum type="arabicPeriod"/>
            </a:pPr>
            <a:r>
              <a:rPr lang="en-GB" dirty="0"/>
              <a:t>Frequent communication from Exec team/Gold Command to all staff</a:t>
            </a:r>
          </a:p>
          <a:p>
            <a:pPr marL="0" indent="0">
              <a:buNone/>
            </a:pPr>
            <a:endParaRPr lang="en-GB" dirty="0"/>
          </a:p>
          <a:p>
            <a:pPr marL="0" indent="0">
              <a:buNone/>
            </a:pPr>
            <a:endParaRPr lang="en-GB" dirty="0"/>
          </a:p>
          <a:p>
            <a:pPr lvl="1"/>
            <a:endParaRPr lang="en-GB" dirty="0"/>
          </a:p>
        </p:txBody>
      </p:sp>
    </p:spTree>
    <p:extLst>
      <p:ext uri="{BB962C8B-B14F-4D97-AF65-F5344CB8AC3E}">
        <p14:creationId xmlns:p14="http://schemas.microsoft.com/office/powerpoint/2010/main" val="4238530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7F73-FE2C-4511-B478-BCC7C9815DA8}"/>
              </a:ext>
            </a:extLst>
          </p:cNvPr>
          <p:cNvSpPr>
            <a:spLocks noGrp="1"/>
          </p:cNvSpPr>
          <p:nvPr>
            <p:ph type="title"/>
          </p:nvPr>
        </p:nvSpPr>
        <p:spPr>
          <a:xfrm>
            <a:off x="391885" y="805543"/>
            <a:ext cx="2917371" cy="5159828"/>
          </a:xfrm>
        </p:spPr>
        <p:txBody>
          <a:bodyPr>
            <a:noAutofit/>
          </a:bodyPr>
          <a:lstStyle/>
          <a:p>
            <a:pPr marL="342900" lvl="1"/>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An enormous and highly representative number of staff (24%: 1, 015 staff) completed the survey </a:t>
            </a:r>
            <a:b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b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at least 10% from each professional group  …</a:t>
            </a:r>
            <a:endParaRPr lang="en-US" sz="2400" b="1" dirty="0">
              <a:solidFill>
                <a:schemeClr val="tx1"/>
              </a:solidFill>
            </a:endParaRPr>
          </a:p>
        </p:txBody>
      </p:sp>
      <p:graphicFrame>
        <p:nvGraphicFramePr>
          <p:cNvPr id="4" name="Content Placeholder 3">
            <a:extLst>
              <a:ext uri="{FF2B5EF4-FFF2-40B4-BE49-F238E27FC236}">
                <a16:creationId xmlns:a16="http://schemas.microsoft.com/office/drawing/2014/main" id="{8651BC82-7FDF-4BAD-B3AE-104CA06C66DF}"/>
              </a:ext>
            </a:extLst>
          </p:cNvPr>
          <p:cNvGraphicFramePr>
            <a:graphicFrameLocks noGrp="1"/>
          </p:cNvGraphicFramePr>
          <p:nvPr>
            <p:ph idx="1"/>
            <p:extLst>
              <p:ext uri="{D42A27DB-BD31-4B8C-83A1-F6EECF244321}">
                <p14:modId xmlns:p14="http://schemas.microsoft.com/office/powerpoint/2010/main" val="3102237757"/>
              </p:ext>
            </p:extLst>
          </p:nvPr>
        </p:nvGraphicFramePr>
        <p:xfrm>
          <a:off x="3712029" y="1055914"/>
          <a:ext cx="5181600" cy="48114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957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953F-0FB2-4CC3-BB29-BCE6A7E8D71B}"/>
              </a:ext>
            </a:extLst>
          </p:cNvPr>
          <p:cNvSpPr>
            <a:spLocks noGrp="1"/>
          </p:cNvSpPr>
          <p:nvPr>
            <p:ph type="title"/>
          </p:nvPr>
        </p:nvSpPr>
        <p:spPr>
          <a:xfrm>
            <a:off x="436418" y="952716"/>
            <a:ext cx="2701637" cy="4655128"/>
          </a:xfrm>
        </p:spPr>
        <p:txBody>
          <a:bodyPr>
            <a:normAutofit/>
          </a:bodyPr>
          <a:lstStyle/>
          <a:p>
            <a:r>
              <a:rPr lang="en-GB" sz="2700" dirty="0">
                <a:solidFill>
                  <a:schemeClr val="tx1"/>
                </a:solidFill>
              </a:rPr>
              <a:t>And similar representation </a:t>
            </a:r>
            <a:br>
              <a:rPr lang="en-GB" sz="2700" dirty="0">
                <a:solidFill>
                  <a:schemeClr val="tx1"/>
                </a:solidFill>
              </a:rPr>
            </a:br>
            <a:r>
              <a:rPr lang="en-GB" sz="2700" dirty="0">
                <a:solidFill>
                  <a:schemeClr val="tx1"/>
                </a:solidFill>
              </a:rPr>
              <a:t>from each CDS and central function</a:t>
            </a:r>
            <a:endParaRPr lang="en-US" sz="2700" dirty="0">
              <a:solidFill>
                <a:schemeClr val="tx1"/>
              </a:solidFill>
            </a:endParaRPr>
          </a:p>
        </p:txBody>
      </p:sp>
      <p:graphicFrame>
        <p:nvGraphicFramePr>
          <p:cNvPr id="10" name="Chart 9">
            <a:extLst>
              <a:ext uri="{FF2B5EF4-FFF2-40B4-BE49-F238E27FC236}">
                <a16:creationId xmlns:a16="http://schemas.microsoft.com/office/drawing/2014/main" id="{FAE943D0-ADA7-4321-926B-99207B34AFEC}"/>
              </a:ext>
            </a:extLst>
          </p:cNvPr>
          <p:cNvGraphicFramePr>
            <a:graphicFrameLocks/>
          </p:cNvGraphicFramePr>
          <p:nvPr>
            <p:extLst>
              <p:ext uri="{D42A27DB-BD31-4B8C-83A1-F6EECF244321}">
                <p14:modId xmlns:p14="http://schemas.microsoft.com/office/powerpoint/2010/main" val="2541747808"/>
              </p:ext>
            </p:extLst>
          </p:nvPr>
        </p:nvGraphicFramePr>
        <p:xfrm>
          <a:off x="2628900" y="952716"/>
          <a:ext cx="6078682" cy="46551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300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A5DF-BCF1-499D-8E29-7248F9D8D115}"/>
              </a:ext>
            </a:extLst>
          </p:cNvPr>
          <p:cNvSpPr>
            <a:spLocks noGrp="1"/>
          </p:cNvSpPr>
          <p:nvPr>
            <p:ph type="title"/>
          </p:nvPr>
        </p:nvSpPr>
        <p:spPr/>
        <p:txBody>
          <a:bodyPr/>
          <a:lstStyle/>
          <a:p>
            <a:r>
              <a:rPr lang="en-GB" dirty="0"/>
              <a:t>Working with other staff</a:t>
            </a:r>
            <a:endParaRPr lang="en-US" dirty="0"/>
          </a:p>
        </p:txBody>
      </p:sp>
      <p:sp>
        <p:nvSpPr>
          <p:cNvPr id="3" name="Text Placeholder 2">
            <a:extLst>
              <a:ext uri="{FF2B5EF4-FFF2-40B4-BE49-F238E27FC236}">
                <a16:creationId xmlns:a16="http://schemas.microsoft.com/office/drawing/2014/main" id="{84A9E4B4-DFC0-4BD5-A30D-AD7D7240E6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415939-ECAE-447F-A6F0-20BAF65CF56E}"/>
              </a:ext>
            </a:extLst>
          </p:cNvPr>
          <p:cNvSpPr>
            <a:spLocks noGrp="1"/>
          </p:cNvSpPr>
          <p:nvPr>
            <p:ph type="sldNum" sz="quarter" idx="12"/>
          </p:nvPr>
        </p:nvSpPr>
        <p:spPr/>
        <p:txBody>
          <a:bodyPr/>
          <a:lstStyle/>
          <a:p>
            <a:fld id="{80FC912F-E898-2A49-AA10-E4908C8A0715}"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516384083"/>
      </p:ext>
    </p:extLst>
  </p:cSld>
  <p:clrMapOvr>
    <a:masterClrMapping/>
  </p:clrMapOvr>
</p:sld>
</file>

<file path=ppt/theme/theme1.xml><?xml version="1.0" encoding="utf-8"?>
<a:theme xmlns:a="http://schemas.openxmlformats.org/drawingml/2006/main" name="SussexPartnership-presentation-template-4x3">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BD9CDFC-F115-5D48-BAB1-7C1FA3A7FF17}" vid="{824D38A3-D3AB-C94C-95DE-F7BFE8B69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44546A"/>
    </a:dk2>
    <a:lt2>
      <a:srgbClr val="E7E6E6"/>
    </a:lt2>
    <a:accent1>
      <a:srgbClr val="FF0000"/>
    </a:accent1>
    <a:accent2>
      <a:srgbClr val="ED7D31"/>
    </a:accent2>
    <a:accent3>
      <a:srgbClr val="00B0F0"/>
    </a:accent3>
    <a:accent4>
      <a:srgbClr val="92D050"/>
    </a:accent4>
    <a:accent5>
      <a:srgbClr val="00B05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F0000"/>
    </a:accent1>
    <a:accent2>
      <a:srgbClr val="FFC000"/>
    </a:accent2>
    <a:accent3>
      <a:srgbClr val="00B0F0"/>
    </a:accent3>
    <a:accent4>
      <a:srgbClr val="92D050"/>
    </a:accent4>
    <a:accent5>
      <a:srgbClr val="00B05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2">
    <a:dk1>
      <a:sysClr val="windowText" lastClr="000000"/>
    </a:dk1>
    <a:lt1>
      <a:sysClr val="window" lastClr="FFFFFF"/>
    </a:lt1>
    <a:dk2>
      <a:srgbClr val="44546A"/>
    </a:dk2>
    <a:lt2>
      <a:srgbClr val="E7E6E6"/>
    </a:lt2>
    <a:accent1>
      <a:srgbClr val="FF0000"/>
    </a:accent1>
    <a:accent2>
      <a:srgbClr val="ED7D31"/>
    </a:accent2>
    <a:accent3>
      <a:srgbClr val="00B0F0"/>
    </a:accent3>
    <a:accent4>
      <a:srgbClr val="92D050"/>
    </a:accent4>
    <a:accent5>
      <a:srgbClr val="00B05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4456</TotalTime>
  <Words>2169</Words>
  <Application>Microsoft Office PowerPoint</Application>
  <PresentationFormat>On-screen Show (4:3)</PresentationFormat>
  <Paragraphs>223</Paragraphs>
  <Slides>34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SussexPartnership-presentation-template-4x3</vt:lpstr>
      <vt:lpstr>  </vt:lpstr>
      <vt:lpstr>Objectives</vt:lpstr>
      <vt:lpstr>PowerPoint Presentation</vt:lpstr>
      <vt:lpstr>Phase 1 – key changes for staff </vt:lpstr>
      <vt:lpstr>Phase 2 – learn more about… </vt:lpstr>
      <vt:lpstr>Phase 2 – remote working </vt:lpstr>
      <vt:lpstr>An enormous and highly representative number of staff (24%: 1, 015 staff) completed the survey   at least 10% from each professional group  …</vt:lpstr>
      <vt:lpstr>And similar representation  from each CDS and central function</vt:lpstr>
      <vt:lpstr>Working with other staff</vt:lpstr>
      <vt:lpstr>      Clear consensus  videocall is  effective to conduct most meetings with colleagues   less effective for discussing personal matters   Combined approaches where some staff are in the office and others video call in is currently much less effective     </vt:lpstr>
      <vt:lpstr>Staff support, preferences for variety of video platforms and further training on use</vt:lpstr>
      <vt:lpstr>Working with service users</vt:lpstr>
      <vt:lpstr>Remote approaches were used less commonly with service users (by approx. one third of staff) and viewed as less effective  Of these staff, approx. half to a third, thought routine contacts, assessments, care planning and interventions could be conducted effectively remotely  Overall phone/videocall was viewed as similarly effective, even for managing risk  </vt:lpstr>
      <vt:lpstr>More complex assessments less likely to be conducted remotely and few staff thought these could be conducted effectively remotely   MHA, physical health, neuropsychology, medication reviews and group/family work   Staff expressed significant concern that videocall might trigger or worsen symptoms and that phone calls were less engaging and more tiring than face to face  </vt:lpstr>
      <vt:lpstr>Staff written feedback showed that service user needs, type of meeting and technology issues were the biggest influences on choice of audio/video contact with service-users during the pandemic</vt:lpstr>
      <vt:lpstr>Theme 1: Meeting service user needs (255)</vt:lpstr>
      <vt:lpstr>Theme 2: Type of meeting (99)</vt:lpstr>
      <vt:lpstr>Theme 3: Ease/difficulty of technology and connectivity (88)</vt:lpstr>
      <vt:lpstr>Staff preferences for the future</vt:lpstr>
      <vt:lpstr>83% of all staff agreed that they would like to continue to work from home with technical support  only 11% disagreed  but  58% staff (all care groups) also agreed they would like to return to their SPFT base or to a flexible base (50%)   A mix of home and SPFT base working is preferred with remote working more preferable with colleagues than with service users     </vt:lpstr>
      <vt:lpstr>80% agreed they would like an effective way to be able to join a meeting either in person or by videocall  only 4% disagreed  Staff want more effective ways to work flexibly from home and join staff meetings remotely when others are in the office   </vt:lpstr>
      <vt:lpstr>Explanation for why ‘In the future, I would like there to be an effective way for some people to join a single meeting in-person from their workplace, and others via video call' -</vt:lpstr>
      <vt:lpstr>Theme 1: General positive comments (317)</vt:lpstr>
      <vt:lpstr>Theme 2: General negative comments (62)</vt:lpstr>
      <vt:lpstr>Theme 3: Future suggestions (62)</vt:lpstr>
      <vt:lpstr>Staff personal experiences</vt:lpstr>
      <vt:lpstr>The majority of staff value in-person contact with colleagues and service users as part of their job (esp. central/pharmacy with service users)  but also feel they could offer appointments more flexibly to service users by working from home/remotely.   </vt:lpstr>
      <vt:lpstr>Majority of staff reported low stress  approx. 15% reported high stress  High stress due to covid19 more common in staff from BAME backgrounds  High stress due to technology more common in staff aged 45-59  High stress due to home-working was slightly greater for younger (18-29) and female staff  </vt:lpstr>
      <vt:lpstr>Personal experiences of working from home with audio/video</vt:lpstr>
      <vt:lpstr>Videocall etiquette - Most staff prefer to interact with cameras on  </vt:lpstr>
      <vt:lpstr>Key conclusions and next steps</vt:lpstr>
      <vt:lpstr>Phase 2 – next steps</vt:lpstr>
      <vt:lpstr>Phase 3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Charlton Dan (Sussex Partnership Trust)</cp:lastModifiedBy>
  <cp:revision>216</cp:revision>
  <dcterms:created xsi:type="dcterms:W3CDTF">2019-06-06T10:40:48Z</dcterms:created>
  <dcterms:modified xsi:type="dcterms:W3CDTF">2020-11-30T08:25:29Z</dcterms:modified>
</cp:coreProperties>
</file>