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2B4108-A690-A476-9C8F-5B656B060D58}" name="Chrysa Lamprinakou" initials="CL" userId="S::Chrysa.Lamprinakou@surveycoordination.com::97b82b60-cfd2-465d-8b47-cc1dacd4761a" providerId="AD"/>
  <p188:author id="{39CEF727-772A-E8B9-BA1C-9A3C539F17B9}" name="Caroline Killpack" initials="CK" userId="S::Caroline.Killpack@PickerEurope.ac.uk::75746590-78e4-43e6-a9cc-06446ab34e3d" providerId="AD"/>
  <p188:author id="{62855C30-F27B-4AF1-A4D5-31913ABB42B5}" name="Anca Postolache" initials="AP" userId="S::Anca.Postolache@surveycoordination.com::071090b0-dd8b-4af8-b568-9362f129f62d" providerId="AD"/>
  <p188:author id="{175DE54D-B071-8829-1CBE-DDE26626C8D9}" name="James, Alice" initials="JA" userId="S::alice.james@cqc.org.uk::957c40c3-74fc-4387-b314-23310550a198" providerId="AD"/>
  <p188:author id="{B37235CF-0EB0-42FA-5E42-14261A771B64}" name="Collins, Nicola" initials="CN" userId="S::nicola.collins@cqc.org.uk::f3bf8cb9-0e06-460e-81d8-cf19b1588764" providerId="AD"/>
  <p188:author id="{8A44CAE5-AFAC-B2C6-45F5-DE2AC52CE724}" name="Samantha Guymer" initials="SG" userId="S::samantha.guymer@surveycoordination.com::a72ea3af-22a1-4fd9-b055-c7f2801cb0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3277"/>
    <a:srgbClr val="005EB8"/>
    <a:srgbClr val="025E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9" d="100"/>
          <a:sy n="49" d="100"/>
        </p:scale>
        <p:origin x="2152" y="-20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4176956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202003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04650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91447E-8AF4-4F4F-8E63-14F110127C18}"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85688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91447E-8AF4-4F4F-8E63-14F110127C18}" type="datetimeFigureOut">
              <a:rPr lang="en-GB" smtClean="0"/>
              <a:t>02/04/2025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446068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91447E-8AF4-4F4F-8E63-14F110127C18}"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734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91447E-8AF4-4F4F-8E63-14F110127C18}" type="datetimeFigureOut">
              <a:rPr lang="en-GB" smtClean="0"/>
              <a:t>02/04/2025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3286303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91447E-8AF4-4F4F-8E63-14F110127C18}" type="datetimeFigureOut">
              <a:rPr lang="en-GB" smtClean="0"/>
              <a:t>02/04/2025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10157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91447E-8AF4-4F4F-8E63-14F110127C18}" type="datetimeFigureOut">
              <a:rPr lang="en-GB" smtClean="0"/>
              <a:t>02/04/2025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79176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829566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091447E-8AF4-4F4F-8E63-14F110127C18}" type="datetimeFigureOut">
              <a:rPr lang="en-GB" smtClean="0"/>
              <a:t>02/04/2025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A56A00-FE1F-49DF-BB9A-A88472B66357}" type="slidenum">
              <a:rPr lang="en-GB" smtClean="0"/>
              <a:t>‹#›</a:t>
            </a:fld>
            <a:endParaRPr lang="en-GB"/>
          </a:p>
        </p:txBody>
      </p:sp>
    </p:spTree>
    <p:extLst>
      <p:ext uri="{BB962C8B-B14F-4D97-AF65-F5344CB8AC3E}">
        <p14:creationId xmlns:p14="http://schemas.microsoft.com/office/powerpoint/2010/main" val="293376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091447E-8AF4-4F4F-8E63-14F110127C18}" type="datetimeFigureOut">
              <a:rPr lang="en-GB" smtClean="0"/>
              <a:t>02/04/2025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A56A00-FE1F-49DF-BB9A-A88472B66357}" type="slidenum">
              <a:rPr lang="en-GB" smtClean="0"/>
              <a:t>‹#›</a:t>
            </a:fld>
            <a:endParaRPr lang="en-GB"/>
          </a:p>
        </p:txBody>
      </p:sp>
    </p:spTree>
    <p:extLst>
      <p:ext uri="{BB962C8B-B14F-4D97-AF65-F5344CB8AC3E}">
        <p14:creationId xmlns:p14="http://schemas.microsoft.com/office/powerpoint/2010/main" val="746905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cshape2">
            <a:extLst>
              <a:ext uri="{FF2B5EF4-FFF2-40B4-BE49-F238E27FC236}">
                <a16:creationId xmlns:a16="http://schemas.microsoft.com/office/drawing/2014/main" id="{740E422B-BF2A-AAF5-C6A4-7B89BA6B2D02}"/>
              </a:ext>
            </a:extLst>
          </p:cNvPr>
          <p:cNvSpPr>
            <a:spLocks noChangeArrowheads="1"/>
          </p:cNvSpPr>
          <p:nvPr/>
        </p:nvSpPr>
        <p:spPr bwMode="auto">
          <a:xfrm>
            <a:off x="-18401" y="8355552"/>
            <a:ext cx="6876401" cy="1516887"/>
          </a:xfrm>
          <a:prstGeom prst="rect">
            <a:avLst/>
          </a:prstGeom>
          <a:solidFill>
            <a:srgbClr val="005EB8"/>
          </a:solidFill>
          <a:ln>
            <a:noFill/>
          </a:ln>
        </p:spPr>
        <p:txBody>
          <a:bodyPr rot="0" vert="horz" wrap="square" lIns="91440" tIns="45720" rIns="91440" bIns="45720" anchor="t" anchorCtr="0" upright="1">
            <a:noAutofit/>
          </a:bodyPr>
          <a:lstStyle/>
          <a:p>
            <a:endParaRPr lang="en-GB" dirty="0"/>
          </a:p>
        </p:txBody>
      </p:sp>
      <p:sp>
        <p:nvSpPr>
          <p:cNvPr id="17" name="docshape2">
            <a:extLst>
              <a:ext uri="{FF2B5EF4-FFF2-40B4-BE49-F238E27FC236}">
                <a16:creationId xmlns:a16="http://schemas.microsoft.com/office/drawing/2014/main" id="{CEE0AF6A-478A-4342-9E25-95F288EAFC0E}"/>
              </a:ext>
            </a:extLst>
          </p:cNvPr>
          <p:cNvSpPr>
            <a:spLocks noChangeArrowheads="1"/>
          </p:cNvSpPr>
          <p:nvPr/>
        </p:nvSpPr>
        <p:spPr bwMode="auto">
          <a:xfrm>
            <a:off x="-9201" y="1269626"/>
            <a:ext cx="6876401" cy="1718337"/>
          </a:xfrm>
          <a:prstGeom prst="rect">
            <a:avLst/>
          </a:prstGeom>
          <a:solidFill>
            <a:srgbClr val="005EB8"/>
          </a:solidFill>
          <a:ln>
            <a:noFill/>
          </a:ln>
        </p:spPr>
        <p:txBody>
          <a:bodyPr rot="0" vert="horz" wrap="square" lIns="91440" tIns="45720" rIns="91440" bIns="45720" anchor="t" anchorCtr="0" upright="1">
            <a:noAutofit/>
          </a:bodyPr>
          <a:lstStyle/>
          <a:p>
            <a:endParaRPr lang="en-GB" dirty="0">
              <a:solidFill>
                <a:srgbClr val="893277"/>
              </a:solidFill>
            </a:endParaRPr>
          </a:p>
        </p:txBody>
      </p:sp>
      <p:pic>
        <p:nvPicPr>
          <p:cNvPr id="4" name="image2.png">
            <a:extLst>
              <a:ext uri="{FF2B5EF4-FFF2-40B4-BE49-F238E27FC236}">
                <a16:creationId xmlns:a16="http://schemas.microsoft.com/office/drawing/2014/main" id="{A1A04BB1-8F72-F83B-0888-61223E0EB1DA}"/>
              </a:ext>
            </a:extLst>
          </p:cNvPr>
          <p:cNvPicPr>
            <a:picLocks noChangeAspect="1"/>
          </p:cNvPicPr>
          <p:nvPr/>
        </p:nvPicPr>
        <p:blipFill>
          <a:blip r:embed="rId2" cstate="print"/>
          <a:stretch>
            <a:fillRect/>
          </a:stretch>
        </p:blipFill>
        <p:spPr>
          <a:xfrm>
            <a:off x="396648" y="304836"/>
            <a:ext cx="2190115" cy="695325"/>
          </a:xfrm>
          <a:prstGeom prst="rect">
            <a:avLst/>
          </a:prstGeom>
          <a:solidFill>
            <a:schemeClr val="bg1"/>
          </a:solidFill>
        </p:spPr>
      </p:pic>
      <p:pic>
        <p:nvPicPr>
          <p:cNvPr id="5" name="image3.jpeg" descr="NHS 10mm - RGB Blue">
            <a:extLst>
              <a:ext uri="{FF2B5EF4-FFF2-40B4-BE49-F238E27FC236}">
                <a16:creationId xmlns:a16="http://schemas.microsoft.com/office/drawing/2014/main" id="{0333A2E9-6822-EF0E-E6DD-65240316EF3B}"/>
              </a:ext>
            </a:extLst>
          </p:cNvPr>
          <p:cNvPicPr>
            <a:picLocks noChangeAspect="1"/>
          </p:cNvPicPr>
          <p:nvPr/>
        </p:nvPicPr>
        <p:blipFill>
          <a:blip r:embed="rId3" cstate="print"/>
          <a:stretch>
            <a:fillRect/>
          </a:stretch>
        </p:blipFill>
        <p:spPr>
          <a:xfrm>
            <a:off x="5369695" y="313932"/>
            <a:ext cx="1226185" cy="494030"/>
          </a:xfrm>
          <a:prstGeom prst="rect">
            <a:avLst/>
          </a:prstGeom>
        </p:spPr>
      </p:pic>
      <p:sp>
        <p:nvSpPr>
          <p:cNvPr id="7" name="TextBox 6">
            <a:extLst>
              <a:ext uri="{FF2B5EF4-FFF2-40B4-BE49-F238E27FC236}">
                <a16:creationId xmlns:a16="http://schemas.microsoft.com/office/drawing/2014/main" id="{BAC8EB52-D167-3F0C-49BA-B094AB536A4C}"/>
              </a:ext>
            </a:extLst>
          </p:cNvPr>
          <p:cNvSpPr txBox="1"/>
          <p:nvPr/>
        </p:nvSpPr>
        <p:spPr>
          <a:xfrm>
            <a:off x="680609" y="1269627"/>
            <a:ext cx="6177391" cy="1200329"/>
          </a:xfrm>
          <a:prstGeom prst="rect">
            <a:avLst/>
          </a:prstGeom>
          <a:noFill/>
        </p:spPr>
        <p:txBody>
          <a:bodyPr wrap="square">
            <a:spAutoFit/>
          </a:bodyPr>
          <a:lstStyle/>
          <a:p>
            <a:pPr marR="828040" algn="ctr">
              <a:spcAft>
                <a:spcPts val="0"/>
              </a:spcAft>
            </a:pPr>
            <a:r>
              <a:rPr lang="en-GB" sz="3600" b="1" spc="-35" dirty="0">
                <a:solidFill>
                  <a:schemeClr val="bg1"/>
                </a:solidFill>
                <a:effectLst/>
                <a:latin typeface="Arial Black" panose="020B0A04020102020204" pitchFamily="34" charset="0"/>
                <a:ea typeface="Arial" panose="020B0604020202020204" pitchFamily="34" charset="0"/>
              </a:rPr>
              <a:t>Tell us your views on mental health care</a:t>
            </a:r>
            <a:endParaRPr lang="en-GB" sz="3600" b="1" dirty="0">
              <a:solidFill>
                <a:schemeClr val="bg1"/>
              </a:solidFill>
              <a:effectLst/>
              <a:latin typeface="Arial Black" panose="020B0A04020102020204" pitchFamily="34" charset="0"/>
              <a:ea typeface="Arial" panose="020B0604020202020204" pitchFamily="34" charset="0"/>
            </a:endParaRPr>
          </a:p>
        </p:txBody>
      </p:sp>
      <p:sp>
        <p:nvSpPr>
          <p:cNvPr id="15" name="docshape2">
            <a:extLst>
              <a:ext uri="{FF2B5EF4-FFF2-40B4-BE49-F238E27FC236}">
                <a16:creationId xmlns:a16="http://schemas.microsoft.com/office/drawing/2014/main" id="{42660335-7B09-81BE-F5D8-7D715491C05F}"/>
              </a:ext>
            </a:extLst>
          </p:cNvPr>
          <p:cNvSpPr>
            <a:spLocks noChangeArrowheads="1"/>
          </p:cNvSpPr>
          <p:nvPr/>
        </p:nvSpPr>
        <p:spPr bwMode="auto">
          <a:xfrm>
            <a:off x="0" y="3102210"/>
            <a:ext cx="6876401" cy="5114006"/>
          </a:xfrm>
          <a:prstGeom prst="roundRect">
            <a:avLst/>
          </a:prstGeom>
          <a:solidFill>
            <a:schemeClr val="accent5">
              <a:lumMod val="40000"/>
              <a:lumOff val="60000"/>
            </a:schemeClr>
          </a:solidFill>
          <a:ln>
            <a:noFill/>
          </a:ln>
        </p:spPr>
        <p:txBody>
          <a:bodyPr rot="0" vert="horz" wrap="square" lIns="91440" tIns="45720" rIns="91440" bIns="45720" anchor="t" anchorCtr="0" upright="1">
            <a:noAutofit/>
          </a:bodyPr>
          <a:lstStyle/>
          <a:p>
            <a:endParaRPr lang="en-GB" dirty="0"/>
          </a:p>
        </p:txBody>
      </p:sp>
      <p:sp>
        <p:nvSpPr>
          <p:cNvPr id="32" name="TextBox 31">
            <a:extLst>
              <a:ext uri="{FF2B5EF4-FFF2-40B4-BE49-F238E27FC236}">
                <a16:creationId xmlns:a16="http://schemas.microsoft.com/office/drawing/2014/main" id="{34A047A4-583E-4EA6-A32F-6ED76D4C1EE0}"/>
              </a:ext>
            </a:extLst>
          </p:cNvPr>
          <p:cNvSpPr txBox="1"/>
          <p:nvPr/>
        </p:nvSpPr>
        <p:spPr>
          <a:xfrm>
            <a:off x="-18401" y="2493537"/>
            <a:ext cx="6876401" cy="461665"/>
          </a:xfrm>
          <a:prstGeom prst="rect">
            <a:avLst/>
          </a:prstGeom>
          <a:noFill/>
        </p:spPr>
        <p:txBody>
          <a:bodyPr wrap="square">
            <a:spAutoFit/>
          </a:bodyPr>
          <a:lstStyle/>
          <a:p>
            <a:pPr algn="ctr"/>
            <a:r>
              <a:rPr lang="en-GB" sz="2400" b="1" i="0" u="none" strike="noStrike" dirty="0">
                <a:solidFill>
                  <a:schemeClr val="bg1"/>
                </a:solidFill>
                <a:effectLst/>
                <a:latin typeface="Arial" panose="020B0604020202020204" pitchFamily="34" charset="0"/>
                <a:cs typeface="Arial" panose="020B0604020202020204" pitchFamily="34" charset="0"/>
              </a:rPr>
              <a:t>Community Mental Health Survey 2025</a:t>
            </a:r>
            <a:endParaRPr lang="en-GB" sz="2400" b="1" dirty="0">
              <a:solidFill>
                <a:schemeClr val="bg1"/>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89D4C3B5-44E6-493B-9D2E-2D35FBC0E946}"/>
              </a:ext>
            </a:extLst>
          </p:cNvPr>
          <p:cNvSpPr txBox="1"/>
          <p:nvPr/>
        </p:nvSpPr>
        <p:spPr>
          <a:xfrm>
            <a:off x="227901" y="8387290"/>
            <a:ext cx="3048845" cy="1200329"/>
          </a:xfrm>
          <a:prstGeom prst="rect">
            <a:avLst/>
          </a:prstGeom>
          <a:noFill/>
        </p:spPr>
        <p:txBody>
          <a:bodyPr wrap="square">
            <a:spAutoFit/>
          </a:bodyPr>
          <a:lstStyle/>
          <a:p>
            <a:r>
              <a:rPr lang="en-GB" dirty="0">
                <a:solidFill>
                  <a:schemeClr val="bg1"/>
                </a:solidFill>
                <a:latin typeface="Arial" panose="020B0604020202020204" pitchFamily="34" charset="0"/>
                <a:cs typeface="Arial" panose="020B0604020202020204" pitchFamily="34" charset="0"/>
              </a:rPr>
              <a:t>If you do not want to take part, or have any questions about the survey please contact:</a:t>
            </a:r>
          </a:p>
        </p:txBody>
      </p:sp>
      <p:sp>
        <p:nvSpPr>
          <p:cNvPr id="40" name="TextBox 39">
            <a:extLst>
              <a:ext uri="{FF2B5EF4-FFF2-40B4-BE49-F238E27FC236}">
                <a16:creationId xmlns:a16="http://schemas.microsoft.com/office/drawing/2014/main" id="{57AC6537-EA3B-4FE1-AE15-C3759D08B9E1}"/>
              </a:ext>
            </a:extLst>
          </p:cNvPr>
          <p:cNvSpPr txBox="1"/>
          <p:nvPr/>
        </p:nvSpPr>
        <p:spPr>
          <a:xfrm>
            <a:off x="774933" y="5893109"/>
            <a:ext cx="5963262" cy="2246769"/>
          </a:xfrm>
          <a:prstGeom prst="rect">
            <a:avLst/>
          </a:prstGeom>
          <a:noFill/>
        </p:spPr>
        <p:txBody>
          <a:bodyPr wrap="square">
            <a:spAutoFit/>
          </a:bodyPr>
          <a:lstStyle/>
          <a:p>
            <a:r>
              <a:rPr lang="en-GB" b="0" i="0" u="none" strike="noStrike" dirty="0">
                <a:effectLst/>
                <a:latin typeface="Arial" panose="020B0604020202020204" pitchFamily="34" charset="0"/>
                <a:cs typeface="Arial" panose="020B0604020202020204" pitchFamily="34" charset="0"/>
              </a:rPr>
              <a:t>Participation is </a:t>
            </a:r>
            <a:r>
              <a:rPr lang="en-GB" b="1" i="0" u="none" strike="noStrike" dirty="0">
                <a:effectLst/>
                <a:latin typeface="Arial" panose="020B0604020202020204" pitchFamily="34" charset="0"/>
                <a:cs typeface="Arial" panose="020B0604020202020204" pitchFamily="34" charset="0"/>
              </a:rPr>
              <a:t>voluntary</a:t>
            </a:r>
            <a:r>
              <a:rPr lang="en-GB" b="0" i="0" u="none" strike="noStrike" dirty="0">
                <a:effectLst/>
                <a:latin typeface="Arial" panose="020B0604020202020204" pitchFamily="34" charset="0"/>
                <a:cs typeface="Arial" panose="020B0604020202020204" pitchFamily="34" charset="0"/>
              </a:rPr>
              <a:t> </a:t>
            </a:r>
            <a:r>
              <a:rPr lang="en-GB" i="0" u="none" strike="noStrike" dirty="0">
                <a:effectLst/>
                <a:latin typeface="Arial" panose="020B0604020202020204" pitchFamily="34" charset="0"/>
                <a:cs typeface="Arial" panose="020B0604020202020204" pitchFamily="34" charset="0"/>
              </a:rPr>
              <a:t>and all answers are </a:t>
            </a:r>
            <a:r>
              <a:rPr lang="en-GB" b="1" i="0" u="none" strike="noStrike" dirty="0">
                <a:effectLst/>
                <a:latin typeface="Arial" panose="020B0604020202020204" pitchFamily="34" charset="0"/>
                <a:cs typeface="Arial" panose="020B0604020202020204" pitchFamily="34" charset="0"/>
              </a:rPr>
              <a:t>confidential</a:t>
            </a:r>
            <a:r>
              <a:rPr lang="en-GB" b="0" i="0" u="none" strike="noStrike" dirty="0">
                <a:effectLst/>
                <a:latin typeface="Arial" panose="020B0604020202020204" pitchFamily="34" charset="0"/>
                <a:cs typeface="Arial" panose="020B0604020202020204" pitchFamily="34" charset="0"/>
              </a:rPr>
              <a:t>.</a:t>
            </a:r>
          </a:p>
          <a:p>
            <a:endParaRPr lang="en-GB" sz="1400" dirty="0">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If you are invited to take part, your name, phone number, and postal address will only be used by researchers to carry out the survey. Your information and survey answers will not be shared with anyone delivering your care, and all published data is </a:t>
            </a:r>
            <a:r>
              <a:rPr lang="en-GB" b="1" i="0" u="none" strike="noStrike" dirty="0">
                <a:effectLst/>
                <a:latin typeface="Arial" panose="020B0604020202020204" pitchFamily="34" charset="0"/>
                <a:cs typeface="Arial" panose="020B0604020202020204" pitchFamily="34" charset="0"/>
              </a:rPr>
              <a:t>anonymised</a:t>
            </a:r>
            <a:r>
              <a:rPr lang="en-GB" b="0" i="0" u="none" strike="noStrike" dirty="0">
                <a:effectLst/>
                <a:latin typeface="Arial" panose="020B0604020202020204" pitchFamily="34" charset="0"/>
                <a:cs typeface="Arial" panose="020B0604020202020204" pitchFamily="34" charset="0"/>
              </a:rPr>
              <a:t>. </a:t>
            </a:r>
            <a:endParaRPr lang="en-GB" dirty="0">
              <a:effectLst/>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C5302413-4DFF-4890-9AEC-1846AAE1E29E}"/>
              </a:ext>
            </a:extLst>
          </p:cNvPr>
          <p:cNvSpPr txBox="1"/>
          <p:nvPr/>
        </p:nvSpPr>
        <p:spPr>
          <a:xfrm>
            <a:off x="3416949" y="8396751"/>
            <a:ext cx="3321246" cy="1169551"/>
          </a:xfrm>
          <a:prstGeom prst="rect">
            <a:avLst/>
          </a:prstGeom>
          <a:noFill/>
        </p:spPr>
        <p:txBody>
          <a:bodyPr wrap="square">
            <a:spAutoFit/>
          </a:bodyPr>
          <a:lstStyle/>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Call: 0300 304 3444</a:t>
            </a:r>
          </a:p>
          <a:p>
            <a:pPr marL="285750" indent="-285750">
              <a:buFont typeface="Arial" panose="020B0604020202020204" pitchFamily="34" charset="0"/>
              <a:buChar char="•"/>
            </a:pPr>
            <a:r>
              <a:rPr lang="fr-FR" sz="1400" dirty="0">
                <a:solidFill>
                  <a:schemeClr val="bg1"/>
                </a:solidFill>
                <a:latin typeface="Arial" panose="020B0604020202020204" pitchFamily="34" charset="0"/>
                <a:cs typeface="Arial" panose="020B0604020202020204" pitchFamily="34" charset="0"/>
              </a:rPr>
              <a:t>Email: spft.participation@nhs.net</a:t>
            </a:r>
            <a:endParaRPr lang="en-GB" sz="1400" dirty="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dirty="0">
                <a:solidFill>
                  <a:schemeClr val="bg1"/>
                </a:solidFill>
                <a:latin typeface="Arial" panose="020B0604020202020204" pitchFamily="34" charset="0"/>
                <a:cs typeface="Arial" panose="020B0604020202020204" pitchFamily="34" charset="0"/>
              </a:rPr>
              <a:t>Write to: Participation Team, Portland House, 44 Richmond Road, Worthing, BN11 1HS</a:t>
            </a:r>
          </a:p>
        </p:txBody>
      </p:sp>
      <p:sp>
        <p:nvSpPr>
          <p:cNvPr id="6" name="docshape2">
            <a:extLst>
              <a:ext uri="{FF2B5EF4-FFF2-40B4-BE49-F238E27FC236}">
                <a16:creationId xmlns:a16="http://schemas.microsoft.com/office/drawing/2014/main" id="{060026D9-EE8C-6A30-97D1-42C8CFDC0A69}"/>
              </a:ext>
            </a:extLst>
          </p:cNvPr>
          <p:cNvSpPr>
            <a:spLocks noChangeArrowheads="1"/>
          </p:cNvSpPr>
          <p:nvPr/>
        </p:nvSpPr>
        <p:spPr bwMode="auto">
          <a:xfrm>
            <a:off x="-9201" y="3034006"/>
            <a:ext cx="6867201" cy="5136167"/>
          </a:xfrm>
          <a:prstGeom prst="rect">
            <a:avLst/>
          </a:prstGeom>
          <a:noFill/>
          <a:ln>
            <a:noFill/>
          </a:ln>
        </p:spPr>
        <p:txBody>
          <a:bodyPr rot="0" vert="horz" wrap="square" lIns="91440" tIns="45720" rIns="91440" bIns="45720" anchor="t" anchorCtr="0" upright="1">
            <a:noAutofit/>
          </a:bodyPr>
          <a:lstStyle/>
          <a:p>
            <a:endParaRPr lang="en-GB" dirty="0"/>
          </a:p>
        </p:txBody>
      </p:sp>
      <p:pic>
        <p:nvPicPr>
          <p:cNvPr id="12" name="Picture 11" descr="A blue lock with a keyhole&#10;&#10;Description automatically generated">
            <a:extLst>
              <a:ext uri="{FF2B5EF4-FFF2-40B4-BE49-F238E27FC236}">
                <a16:creationId xmlns:a16="http://schemas.microsoft.com/office/drawing/2014/main" id="{F049E342-A23F-0F68-8709-4A8217FC0A01}"/>
              </a:ext>
            </a:extLst>
          </p:cNvPr>
          <p:cNvPicPr>
            <a:picLocks noChangeAspect="1"/>
          </p:cNvPicPr>
          <p:nvPr/>
        </p:nvPicPr>
        <p:blipFill>
          <a:blip r:embed="rId4">
            <a:alphaModFix/>
            <a:biLevel thresh="50000"/>
            <a:extLst>
              <a:ext uri="{28A0092B-C50C-407E-A947-70E740481C1C}">
                <a14:useLocalDpi xmlns:a14="http://schemas.microsoft.com/office/drawing/2010/main" val="0"/>
              </a:ext>
            </a:extLst>
          </a:blip>
          <a:stretch>
            <a:fillRect/>
          </a:stretch>
        </p:blipFill>
        <p:spPr>
          <a:xfrm>
            <a:off x="80281" y="5861370"/>
            <a:ext cx="709601" cy="709601"/>
          </a:xfrm>
          <a:prstGeom prst="rect">
            <a:avLst/>
          </a:prstGeom>
        </p:spPr>
      </p:pic>
      <p:pic>
        <p:nvPicPr>
          <p:cNvPr id="14" name="Picture 13" descr="A computer with a checklist on it&#10;&#10;Description automatically generated">
            <a:extLst>
              <a:ext uri="{FF2B5EF4-FFF2-40B4-BE49-F238E27FC236}">
                <a16:creationId xmlns:a16="http://schemas.microsoft.com/office/drawing/2014/main" id="{3D195B50-B6AD-9331-8E7D-B622F98FC376}"/>
              </a:ext>
            </a:extLst>
          </p:cNvPr>
          <p:cNvPicPr>
            <a:picLocks noChangeAspect="1"/>
          </p:cNvPicPr>
          <p:nvPr/>
        </p:nvPicPr>
        <p:blipFill>
          <a:blip r:embed="rId5">
            <a:biLevel thresh="50000"/>
            <a:extLst>
              <a:ext uri="{28A0092B-C50C-407E-A947-70E740481C1C}">
                <a14:useLocalDpi xmlns:a14="http://schemas.microsoft.com/office/drawing/2010/main" val="0"/>
              </a:ext>
            </a:extLst>
          </a:blip>
          <a:stretch>
            <a:fillRect/>
          </a:stretch>
        </p:blipFill>
        <p:spPr>
          <a:xfrm>
            <a:off x="79128" y="4159738"/>
            <a:ext cx="635040" cy="635040"/>
          </a:xfrm>
          <a:prstGeom prst="rect">
            <a:avLst/>
          </a:prstGeom>
        </p:spPr>
      </p:pic>
      <p:sp>
        <p:nvSpPr>
          <p:cNvPr id="28" name="TextBox 27">
            <a:extLst>
              <a:ext uri="{FF2B5EF4-FFF2-40B4-BE49-F238E27FC236}">
                <a16:creationId xmlns:a16="http://schemas.microsoft.com/office/drawing/2014/main" id="{4769F4B7-C9A9-4222-A726-51FB840FAD63}"/>
              </a:ext>
            </a:extLst>
          </p:cNvPr>
          <p:cNvSpPr txBox="1"/>
          <p:nvPr/>
        </p:nvSpPr>
        <p:spPr>
          <a:xfrm>
            <a:off x="774933" y="3245394"/>
            <a:ext cx="5963262" cy="1692771"/>
          </a:xfrm>
          <a:prstGeom prst="rect">
            <a:avLst/>
          </a:prstGeom>
          <a:noFill/>
        </p:spPr>
        <p:txBody>
          <a:bodyPr wrap="square">
            <a:spAutoFit/>
          </a:bodyPr>
          <a:lstStyle/>
          <a:p>
            <a:r>
              <a:rPr lang="en-GB" b="1" i="0" u="none" strike="noStrike" dirty="0">
                <a:effectLst/>
                <a:latin typeface="Arial" panose="020B0604020202020204" pitchFamily="34" charset="0"/>
                <a:cs typeface="Arial" panose="020B0604020202020204" pitchFamily="34" charset="0"/>
              </a:rPr>
              <a:t>This trust will soon be carrying out a survey to understand what you think about </a:t>
            </a:r>
            <a:r>
              <a:rPr lang="en-GB" b="1" dirty="0">
                <a:latin typeface="Arial" panose="020B0604020202020204" pitchFamily="34" charset="0"/>
                <a:cs typeface="Arial" panose="020B0604020202020204" pitchFamily="34" charset="0"/>
              </a:rPr>
              <a:t>your</a:t>
            </a:r>
            <a:r>
              <a:rPr lang="en-GB" b="1" i="0" u="none" strike="noStrike" dirty="0">
                <a:effectLst/>
                <a:latin typeface="Arial" panose="020B0604020202020204" pitchFamily="34" charset="0"/>
                <a:cs typeface="Arial" panose="020B0604020202020204" pitchFamily="34" charset="0"/>
              </a:rPr>
              <a:t> care. </a:t>
            </a:r>
          </a:p>
          <a:p>
            <a:endParaRPr lang="en-GB" sz="1400" b="1" dirty="0">
              <a:effectLst/>
              <a:latin typeface="Arial" panose="020B0604020202020204" pitchFamily="34" charset="0"/>
              <a:cs typeface="Arial" panose="020B0604020202020204" pitchFamily="34" charset="0"/>
            </a:endParaRPr>
          </a:p>
          <a:p>
            <a:r>
              <a:rPr lang="en-GB" b="0" i="0" u="none" strike="noStrike" dirty="0">
                <a:effectLst/>
                <a:latin typeface="Arial" panose="020B0604020202020204" pitchFamily="34" charset="0"/>
                <a:cs typeface="Arial" panose="020B0604020202020204" pitchFamily="34" charset="0"/>
              </a:rPr>
              <a:t>Last year we heard the views of nearly 15,000 people.</a:t>
            </a:r>
            <a:r>
              <a:rPr lang="en-GB" dirty="0">
                <a:latin typeface="Arial" panose="020B0604020202020204" pitchFamily="34" charset="0"/>
                <a:cs typeface="Arial" panose="020B0604020202020204" pitchFamily="34" charset="0"/>
              </a:rPr>
              <a:t> </a:t>
            </a:r>
            <a:r>
              <a:rPr lang="en-GB" b="0" i="0" u="none" strike="noStrike" dirty="0">
                <a:effectLst/>
                <a:latin typeface="Arial" panose="020B0604020202020204" pitchFamily="34" charset="0"/>
                <a:cs typeface="Arial" panose="020B0604020202020204" pitchFamily="34" charset="0"/>
              </a:rPr>
              <a:t>The results helped us to </a:t>
            </a:r>
            <a:r>
              <a:rPr lang="en-GB" i="0" u="none" strike="noStrike" dirty="0">
                <a:effectLst/>
                <a:latin typeface="Arial" panose="020B0604020202020204" pitchFamily="34" charset="0"/>
                <a:cs typeface="Arial" panose="020B0604020202020204" pitchFamily="34" charset="0"/>
              </a:rPr>
              <a:t>improve the quality of care and people’s mental health care experiences</a:t>
            </a:r>
            <a:r>
              <a:rPr lang="en-GB" b="1" i="0" u="none" strike="noStrike" dirty="0">
                <a:effectLst/>
                <a:latin typeface="Arial" panose="020B0604020202020204" pitchFamily="34" charset="0"/>
                <a:cs typeface="Arial" panose="020B0604020202020204" pitchFamily="34" charset="0"/>
              </a:rPr>
              <a:t>.   </a:t>
            </a:r>
            <a:endParaRPr lang="en-GB" b="1" dirty="0">
              <a:effectLst/>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B2BC5ABA-B821-4085-8024-B9001D466A07}"/>
              </a:ext>
            </a:extLst>
          </p:cNvPr>
          <p:cNvSpPr txBox="1"/>
          <p:nvPr/>
        </p:nvSpPr>
        <p:spPr>
          <a:xfrm>
            <a:off x="789882" y="5214327"/>
            <a:ext cx="5058002" cy="461665"/>
          </a:xfrm>
          <a:prstGeom prst="rect">
            <a:avLst/>
          </a:prstGeom>
          <a:noFill/>
        </p:spPr>
        <p:txBody>
          <a:bodyPr wrap="square">
            <a:spAutoFit/>
          </a:bodyPr>
          <a:lstStyle/>
          <a:p>
            <a:r>
              <a:rPr lang="en-GB" sz="2400" b="1" dirty="0">
                <a:latin typeface="Arial" panose="020B0604020202020204" pitchFamily="34" charset="0"/>
                <a:cs typeface="Arial" panose="020B0604020202020204" pitchFamily="34" charset="0"/>
              </a:rPr>
              <a:t>Help us to improve your services</a:t>
            </a:r>
            <a:endParaRPr lang="en-GB" sz="2400" b="1" dirty="0">
              <a:effectLst/>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13C6130-A920-13F7-75FB-D48E9151131F}"/>
              </a:ext>
            </a:extLst>
          </p:cNvPr>
          <p:cNvSpPr txBox="1"/>
          <p:nvPr/>
        </p:nvSpPr>
        <p:spPr>
          <a:xfrm>
            <a:off x="-18401" y="9580871"/>
            <a:ext cx="6876401" cy="276999"/>
          </a:xfrm>
          <a:prstGeom prst="rect">
            <a:avLst/>
          </a:prstGeom>
          <a:solidFill>
            <a:srgbClr val="002060"/>
          </a:solidFill>
        </p:spPr>
        <p:txBody>
          <a:bodyPr wrap="square" rtlCol="0">
            <a:spAutoFit/>
          </a:bodyPr>
          <a:lstStyle/>
          <a:p>
            <a:pPr algn="ctr"/>
            <a:r>
              <a:rPr lang="en-GB" sz="1200" b="1" dirty="0">
                <a:solidFill>
                  <a:schemeClr val="bg1"/>
                </a:solidFill>
              </a:rPr>
              <a:t>The Community Mental Health Survey has Section 251 (NHS Act 2006) approval to process contact details</a:t>
            </a:r>
          </a:p>
        </p:txBody>
      </p:sp>
    </p:spTree>
    <p:extLst>
      <p:ext uri="{BB962C8B-B14F-4D97-AF65-F5344CB8AC3E}">
        <p14:creationId xmlns:p14="http://schemas.microsoft.com/office/powerpoint/2010/main" val="21538065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20" ma:contentTypeDescription="Create a new document." ma:contentTypeScope="" ma:versionID="26c935804cca8554dae2c422a939c20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86ed6c77570e97698f7fc61157777e1c"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Date2"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2" ma:index="20" nillable="true" ma:displayName="Date2" ma:format="DateTime" ma:internalName="Date2">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f9b9cce-e594-4bda-ba48-132f42860941}"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2 xmlns="c497441b-d3fe-4788-8629-aff52d38f515" xsi:nil="true"/>
    <lcf76f155ced4ddcb4097134ff3c332f xmlns="c497441b-d3fe-4788-8629-aff52d38f515">
      <Terms xmlns="http://schemas.microsoft.com/office/infopath/2007/PartnerControls"/>
    </lcf76f155ced4ddcb4097134ff3c332f>
    <TaxCatchAll xmlns="1d162527-c308-4a98-98b8-9e726c57dd8b" xsi:nil="true"/>
  </documentManagement>
</p:properties>
</file>

<file path=customXml/itemProps1.xml><?xml version="1.0" encoding="utf-8"?>
<ds:datastoreItem xmlns:ds="http://schemas.openxmlformats.org/officeDocument/2006/customXml" ds:itemID="{03D00FCB-9C6C-43EF-BE1A-4D48BA1959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7441b-d3fe-4788-8629-aff52d38f515"/>
    <ds:schemaRef ds:uri="1d162527-c308-4a98-98b8-9e726c57dd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4EB1BBB-DED8-41BA-9DCA-0C55C2591E84}">
  <ds:schemaRefs>
    <ds:schemaRef ds:uri="http://schemas.microsoft.com/sharepoint/v3/contenttype/forms"/>
  </ds:schemaRefs>
</ds:datastoreItem>
</file>

<file path=customXml/itemProps3.xml><?xml version="1.0" encoding="utf-8"?>
<ds:datastoreItem xmlns:ds="http://schemas.openxmlformats.org/officeDocument/2006/customXml" ds:itemID="{7513A36B-0806-4BAB-9D04-9E9714FD4DDE}">
  <ds:schemaRefs>
    <ds:schemaRef ds:uri="http://schemas.openxmlformats.org/package/2006/metadata/core-properties"/>
    <ds:schemaRef ds:uri="http://www.w3.org/XML/1998/namespace"/>
    <ds:schemaRef ds:uri="http://purl.org/dc/terms/"/>
    <ds:schemaRef ds:uri="http://schemas.microsoft.com/office/2006/documentManagement/types"/>
    <ds:schemaRef ds:uri="http://schemas.microsoft.com/office/infopath/2007/PartnerControls"/>
    <ds:schemaRef ds:uri="1d162527-c308-4a98-98b8-9e726c57dd8b"/>
    <ds:schemaRef ds:uri="http://purl.org/dc/dcmitype/"/>
    <ds:schemaRef ds:uri="c497441b-d3fe-4788-8629-aff52d38f515"/>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2141</TotalTime>
  <Words>193</Words>
  <Application>Microsoft Office PowerPoint</Application>
  <PresentationFormat>A4 Paper (210x297 mm)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Anca Postolache</dc:creator>
  <cp:lastModifiedBy>WILLIAMS, Pers (SUSSEX PARTNERSHIP NHS FOUNDATION TRUST)</cp:lastModifiedBy>
  <cp:revision>62</cp:revision>
  <dcterms:created xsi:type="dcterms:W3CDTF">2023-03-02T11:25:16Z</dcterms:created>
  <dcterms:modified xsi:type="dcterms:W3CDTF">2025-04-02T13:50:16Z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